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353" r:id="rId2"/>
    <p:sldId id="383" r:id="rId3"/>
    <p:sldId id="384" r:id="rId4"/>
    <p:sldId id="386" r:id="rId5"/>
    <p:sldId id="388" r:id="rId6"/>
    <p:sldId id="382" r:id="rId7"/>
    <p:sldId id="385" r:id="rId8"/>
    <p:sldId id="355" r:id="rId9"/>
    <p:sldId id="369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80" r:id="rId33"/>
    <p:sldId id="389" r:id="rId34"/>
  </p:sldIdLst>
  <p:sldSz cx="12192000" cy="6858000"/>
  <p:notesSz cx="9929813" cy="67976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7" autoAdjust="0"/>
  </p:normalViewPr>
  <p:slideViewPr>
    <p:cSldViewPr snapToGrid="0">
      <p:cViewPr varScale="1">
        <p:scale>
          <a:sx n="112" d="100"/>
          <a:sy n="112" d="100"/>
        </p:scale>
        <p:origin x="51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F5E04-2248-4175-975B-37BFAB376900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6FDB65B-48E8-4C3D-A75C-90E3B5C1A030}">
      <dgm:prSet phldrT="[Text]"/>
      <dgm:spPr/>
      <dgm:t>
        <a:bodyPr/>
        <a:lstStyle/>
        <a:p>
          <a:r>
            <a:rPr lang="ru-RU" b="1" dirty="0" err="1"/>
            <a:t>Физикальный</a:t>
          </a:r>
          <a:r>
            <a:rPr lang="ru-RU" b="1" dirty="0"/>
            <a:t> осмотр</a:t>
          </a:r>
        </a:p>
      </dgm:t>
    </dgm:pt>
    <dgm:pt modelId="{3551D652-6540-4906-AB5A-FC409E8E2E27}" type="parTrans" cxnId="{F8E304E6-85EE-4E4C-A6AB-826AC5BB94D7}">
      <dgm:prSet/>
      <dgm:spPr/>
      <dgm:t>
        <a:bodyPr/>
        <a:lstStyle/>
        <a:p>
          <a:endParaRPr lang="ru-RU"/>
        </a:p>
      </dgm:t>
    </dgm:pt>
    <dgm:pt modelId="{8F3B95F4-2274-4BB8-9214-C54492C07F76}" type="sibTrans" cxnId="{F8E304E6-85EE-4E4C-A6AB-826AC5BB94D7}">
      <dgm:prSet/>
      <dgm:spPr/>
      <dgm:t>
        <a:bodyPr/>
        <a:lstStyle/>
        <a:p>
          <a:endParaRPr lang="ru-RU"/>
        </a:p>
      </dgm:t>
    </dgm:pt>
    <dgm:pt modelId="{FD81B17D-2DA7-4339-B641-21AE3A81DDB6}">
      <dgm:prSet phldrT="[Text]" custT="1"/>
      <dgm:spPr/>
      <dgm:t>
        <a:bodyPr/>
        <a:lstStyle/>
        <a:p>
          <a:r>
            <a:rPr lang="ru-RU" sz="1600" dirty="0"/>
            <a:t>Выявление симптомов и клинических признаков, обусловленных задержкой натрия и воды</a:t>
          </a:r>
        </a:p>
      </dgm:t>
    </dgm:pt>
    <dgm:pt modelId="{137B6E12-C1C2-42FB-AC0B-708C6F202474}" type="parTrans" cxnId="{6EC0C788-5E20-46E4-8BAA-3BCC43CCFACC}">
      <dgm:prSet/>
      <dgm:spPr/>
      <dgm:t>
        <a:bodyPr/>
        <a:lstStyle/>
        <a:p>
          <a:endParaRPr lang="ru-RU"/>
        </a:p>
      </dgm:t>
    </dgm:pt>
    <dgm:pt modelId="{DCC94E9D-4327-4FC2-8558-FBB1FC8DE57A}" type="sibTrans" cxnId="{6EC0C788-5E20-46E4-8BAA-3BCC43CCFACC}">
      <dgm:prSet/>
      <dgm:spPr/>
      <dgm:t>
        <a:bodyPr/>
        <a:lstStyle/>
        <a:p>
          <a:endParaRPr lang="ru-RU"/>
        </a:p>
      </dgm:t>
    </dgm:pt>
    <dgm:pt modelId="{E241B8DA-D129-4CCD-B486-590633049122}">
      <dgm:prSet phldrT="[Text]"/>
      <dgm:spPr/>
      <dgm:t>
        <a:bodyPr/>
        <a:lstStyle/>
        <a:p>
          <a:r>
            <a:rPr lang="ru-BY" b="1"/>
            <a:t>Лабораторная диагностика</a:t>
          </a:r>
          <a:endParaRPr lang="ru-RU" dirty="0"/>
        </a:p>
      </dgm:t>
    </dgm:pt>
    <dgm:pt modelId="{0C310BA2-4535-47BC-8A85-928865289E36}" type="parTrans" cxnId="{018E6A51-5A1F-4144-B167-DBA18D5892B8}">
      <dgm:prSet/>
      <dgm:spPr/>
      <dgm:t>
        <a:bodyPr/>
        <a:lstStyle/>
        <a:p>
          <a:endParaRPr lang="ru-RU"/>
        </a:p>
      </dgm:t>
    </dgm:pt>
    <dgm:pt modelId="{60AE5E73-06BB-432F-9DB4-212707C959A9}" type="sibTrans" cxnId="{018E6A51-5A1F-4144-B167-DBA18D5892B8}">
      <dgm:prSet/>
      <dgm:spPr/>
      <dgm:t>
        <a:bodyPr/>
        <a:lstStyle/>
        <a:p>
          <a:endParaRPr lang="ru-RU"/>
        </a:p>
      </dgm:t>
    </dgm:pt>
    <dgm:pt modelId="{01E6A599-137C-4F24-BC9A-1814D375D821}">
      <dgm:prSet phldrT="[Text]" custT="1"/>
      <dgm:spPr/>
      <dgm:t>
        <a:bodyPr/>
        <a:lstStyle/>
        <a:p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При постепенном (не остром) дебюте симптомов заболевания, значения </a:t>
          </a:r>
          <a:r>
            <a:rPr lang="ru-RU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NT-proBNP ниже 125 пг/мл </a:t>
          </a:r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BNP ниже 35 </a:t>
          </a:r>
          <a:r>
            <a:rPr lang="ru-RU" sz="1600" i="1" dirty="0" err="1">
              <a:latin typeface="Arial" panose="020B0604020202020204" pitchFamily="34" charset="0"/>
              <a:cs typeface="Arial" panose="020B0604020202020204" pitchFamily="34" charset="0"/>
            </a:rPr>
            <a:t>пг</a:t>
          </a:r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/мл</a:t>
          </a:r>
          <a:endParaRPr lang="ru-RU" sz="1600" dirty="0"/>
        </a:p>
      </dgm:t>
    </dgm:pt>
    <dgm:pt modelId="{90183793-2C22-4126-A9F6-6294F8C6B923}" type="parTrans" cxnId="{DA645373-C887-4D5F-9EA0-9E4E4495007A}">
      <dgm:prSet/>
      <dgm:spPr/>
      <dgm:t>
        <a:bodyPr/>
        <a:lstStyle/>
        <a:p>
          <a:endParaRPr lang="ru-RU"/>
        </a:p>
      </dgm:t>
    </dgm:pt>
    <dgm:pt modelId="{8A6C6CF4-4B89-4950-B31E-8F9F6D1A7E07}" type="sibTrans" cxnId="{DA645373-C887-4D5F-9EA0-9E4E4495007A}">
      <dgm:prSet/>
      <dgm:spPr/>
      <dgm:t>
        <a:bodyPr/>
        <a:lstStyle/>
        <a:p>
          <a:endParaRPr lang="ru-RU"/>
        </a:p>
      </dgm:t>
    </dgm:pt>
    <dgm:pt modelId="{3936BBAD-FB6E-43BB-9AE7-D681DC576E83}">
      <dgm:prSet phldrT="[Text]"/>
      <dgm:spPr/>
      <dgm:t>
        <a:bodyPr/>
        <a:lstStyle/>
        <a:p>
          <a:r>
            <a:rPr lang="ru-RU" b="1" dirty="0"/>
            <a:t>ЭКГ</a:t>
          </a:r>
        </a:p>
      </dgm:t>
    </dgm:pt>
    <dgm:pt modelId="{78428BCE-BA89-4DC4-A3DB-0F5082E395D4}" type="parTrans" cxnId="{5C9B2E31-B0AA-4886-BA3E-5AEAB57D665A}">
      <dgm:prSet/>
      <dgm:spPr/>
      <dgm:t>
        <a:bodyPr/>
        <a:lstStyle/>
        <a:p>
          <a:endParaRPr lang="ru-RU"/>
        </a:p>
      </dgm:t>
    </dgm:pt>
    <dgm:pt modelId="{3FC2CC14-46D5-4859-920E-5A657CD50853}" type="sibTrans" cxnId="{5C9B2E31-B0AA-4886-BA3E-5AEAB57D665A}">
      <dgm:prSet/>
      <dgm:spPr/>
      <dgm:t>
        <a:bodyPr/>
        <a:lstStyle/>
        <a:p>
          <a:endParaRPr lang="ru-RU"/>
        </a:p>
      </dgm:t>
    </dgm:pt>
    <dgm:pt modelId="{158EEBEE-413F-4AC9-A9FA-B0A95E7388D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ЧСС,</a:t>
          </a:r>
        </a:p>
      </dgm:t>
    </dgm:pt>
    <dgm:pt modelId="{D90E3579-EE81-462E-BAC3-23BB1BAFB92A}" type="parTrans" cxnId="{B395854D-63E9-4487-A65F-024E799425E1}">
      <dgm:prSet/>
      <dgm:spPr/>
      <dgm:t>
        <a:bodyPr/>
        <a:lstStyle/>
        <a:p>
          <a:endParaRPr lang="ru-RU"/>
        </a:p>
      </dgm:t>
    </dgm:pt>
    <dgm:pt modelId="{C0798788-9375-4ECB-842D-45457349F182}" type="sibTrans" cxnId="{B395854D-63E9-4487-A65F-024E799425E1}">
      <dgm:prSet/>
      <dgm:spPr/>
      <dgm:t>
        <a:bodyPr/>
        <a:lstStyle/>
        <a:p>
          <a:endParaRPr lang="ru-RU"/>
        </a:p>
      </dgm:t>
    </dgm:pt>
    <dgm:pt modelId="{4AF379D0-AF86-4987-B269-5EEC9A61A2FF}">
      <dgm:prSet custT="1"/>
      <dgm:spPr/>
      <dgm:t>
        <a:bodyPr/>
        <a:lstStyle/>
        <a:p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свидетельствуют об </a:t>
          </a:r>
          <a:r>
            <a:rPr lang="ru-RU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отсутствии ХСН</a:t>
          </a:r>
          <a:endParaRPr lang="ru-RU" sz="16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983C3-C1EF-4A8B-9F90-44011F490D8F}" type="parTrans" cxnId="{FF05755C-8752-49F4-B1EE-FB0A3DC81DDB}">
      <dgm:prSet/>
      <dgm:spPr/>
      <dgm:t>
        <a:bodyPr/>
        <a:lstStyle/>
        <a:p>
          <a:endParaRPr lang="ru-RU"/>
        </a:p>
      </dgm:t>
    </dgm:pt>
    <dgm:pt modelId="{2C349DC4-576B-4EB8-B211-D0A4894B4823}" type="sibTrans" cxnId="{FF05755C-8752-49F4-B1EE-FB0A3DC81DDB}">
      <dgm:prSet/>
      <dgm:spPr/>
      <dgm:t>
        <a:bodyPr/>
        <a:lstStyle/>
        <a:p>
          <a:endParaRPr lang="ru-RU"/>
        </a:p>
      </dgm:t>
    </dgm:pt>
    <dgm:pt modelId="{5DDDD260-1729-4D71-99F3-9D44F4330417}">
      <dgm:prSet custT="1"/>
      <dgm:spPr/>
      <dgm:t>
        <a:bodyPr/>
        <a:lstStyle/>
        <a:p>
          <a:r>
            <a:rPr lang="ru-RU" sz="1600" dirty="0"/>
            <a:t>морфологии и продолжительности QRS,</a:t>
          </a:r>
        </a:p>
      </dgm:t>
    </dgm:pt>
    <dgm:pt modelId="{F73C390D-FCAE-4DD7-AACC-5DA74502993C}" type="parTrans" cxnId="{A3F9F335-D337-4CA2-81AC-86DE231CC6DF}">
      <dgm:prSet/>
      <dgm:spPr/>
      <dgm:t>
        <a:bodyPr/>
        <a:lstStyle/>
        <a:p>
          <a:endParaRPr lang="ru-RU"/>
        </a:p>
      </dgm:t>
    </dgm:pt>
    <dgm:pt modelId="{4BB3C669-7500-4901-9661-FBB896A5DFE4}" type="sibTrans" cxnId="{A3F9F335-D337-4CA2-81AC-86DE231CC6DF}">
      <dgm:prSet/>
      <dgm:spPr/>
      <dgm:t>
        <a:bodyPr/>
        <a:lstStyle/>
        <a:p>
          <a:endParaRPr lang="ru-RU"/>
        </a:p>
      </dgm:t>
    </dgm:pt>
    <dgm:pt modelId="{933C71C5-740A-48A0-8961-E377813D2EC6}">
      <dgm:prSet custT="1"/>
      <dgm:spPr/>
      <dgm:t>
        <a:bodyPr/>
        <a:lstStyle/>
        <a:p>
          <a:r>
            <a:rPr lang="ru-RU" sz="1600" dirty="0"/>
            <a:t>наличия нарушений АВ и желудочковой проводимости (блокада левой ножки пучка Гиса</a:t>
          </a:r>
        </a:p>
      </dgm:t>
    </dgm:pt>
    <dgm:pt modelId="{DF5F851C-BAC3-4AB1-B6B7-5DFE04BD2E3D}" type="parTrans" cxnId="{64FD191D-C130-4E06-AF73-59ED10C073DA}">
      <dgm:prSet/>
      <dgm:spPr/>
      <dgm:t>
        <a:bodyPr/>
        <a:lstStyle/>
        <a:p>
          <a:endParaRPr lang="ru-RU"/>
        </a:p>
      </dgm:t>
    </dgm:pt>
    <dgm:pt modelId="{70D89413-97E1-45F5-A078-87BC5984BED9}" type="sibTrans" cxnId="{64FD191D-C130-4E06-AF73-59ED10C073DA}">
      <dgm:prSet/>
      <dgm:spPr/>
      <dgm:t>
        <a:bodyPr/>
        <a:lstStyle/>
        <a:p>
          <a:endParaRPr lang="ru-RU"/>
        </a:p>
      </dgm:t>
    </dgm:pt>
    <dgm:pt modelId="{330AC5D2-38FA-487D-85C7-399EBF7BF294}">
      <dgm:prSet custT="1"/>
      <dgm:spPr/>
      <dgm:t>
        <a:bodyPr/>
        <a:lstStyle/>
        <a:p>
          <a:r>
            <a:rPr lang="ru-RU" sz="1600" dirty="0"/>
            <a:t>блокада правой ножки пучка Гиса </a:t>
          </a:r>
        </a:p>
      </dgm:t>
    </dgm:pt>
    <dgm:pt modelId="{6177A61A-F0FD-43DD-8C51-DF21DAFC9085}" type="parTrans" cxnId="{C4FAAA04-06C2-4054-B9B7-00B246E739AE}">
      <dgm:prSet/>
      <dgm:spPr/>
      <dgm:t>
        <a:bodyPr/>
        <a:lstStyle/>
        <a:p>
          <a:endParaRPr lang="ru-RU"/>
        </a:p>
      </dgm:t>
    </dgm:pt>
    <dgm:pt modelId="{221E183D-A43C-4832-B08D-1D3997C0276B}" type="sibTrans" cxnId="{C4FAAA04-06C2-4054-B9B7-00B246E739AE}">
      <dgm:prSet/>
      <dgm:spPr/>
      <dgm:t>
        <a:bodyPr/>
        <a:lstStyle/>
        <a:p>
          <a:endParaRPr lang="ru-RU"/>
        </a:p>
      </dgm:t>
    </dgm:pt>
    <dgm:pt modelId="{F1275868-259B-4A4F-832B-3F8B3F01E316}">
      <dgm:prSet custT="1"/>
      <dgm:spPr/>
      <dgm:t>
        <a:bodyPr/>
        <a:lstStyle/>
        <a:p>
          <a:r>
            <a:rPr lang="ru-RU" sz="1600" dirty="0"/>
            <a:t>рубцового поражения миокарда, </a:t>
          </a:r>
        </a:p>
      </dgm:t>
    </dgm:pt>
    <dgm:pt modelId="{C5AB6225-F154-43D9-B628-9B9FED3B217B}" type="parTrans" cxnId="{27FC4F50-CEDC-4EC1-855A-1C184838CDD6}">
      <dgm:prSet/>
      <dgm:spPr/>
      <dgm:t>
        <a:bodyPr/>
        <a:lstStyle/>
        <a:p>
          <a:endParaRPr lang="ru-RU"/>
        </a:p>
      </dgm:t>
    </dgm:pt>
    <dgm:pt modelId="{3052E652-682B-4DDD-AD85-C9D6F7C73BB4}" type="sibTrans" cxnId="{27FC4F50-CEDC-4EC1-855A-1C184838CDD6}">
      <dgm:prSet/>
      <dgm:spPr/>
      <dgm:t>
        <a:bodyPr/>
        <a:lstStyle/>
        <a:p>
          <a:endParaRPr lang="ru-RU"/>
        </a:p>
      </dgm:t>
    </dgm:pt>
    <dgm:pt modelId="{6BF15A55-5934-43D3-BF75-0B0B7DD891E0}">
      <dgm:prSet custT="1"/>
      <dgm:spPr/>
      <dgm:t>
        <a:bodyPr/>
        <a:lstStyle/>
        <a:p>
          <a:r>
            <a:rPr lang="ru-RU" sz="1600" dirty="0"/>
            <a:t>гипертрофии миокарда</a:t>
          </a:r>
        </a:p>
      </dgm:t>
    </dgm:pt>
    <dgm:pt modelId="{210CB396-47C8-48E1-A20D-D3E038F21705}" type="parTrans" cxnId="{78B4626F-3D24-4E0C-9AAE-05CF6EF3B8DC}">
      <dgm:prSet/>
      <dgm:spPr/>
      <dgm:t>
        <a:bodyPr/>
        <a:lstStyle/>
        <a:p>
          <a:endParaRPr lang="ru-RU"/>
        </a:p>
      </dgm:t>
    </dgm:pt>
    <dgm:pt modelId="{9B4F5D18-ECAC-42A5-920D-9396817C44B5}" type="sibTrans" cxnId="{78B4626F-3D24-4E0C-9AAE-05CF6EF3B8DC}">
      <dgm:prSet/>
      <dgm:spPr/>
      <dgm:t>
        <a:bodyPr/>
        <a:lstStyle/>
        <a:p>
          <a:endParaRPr lang="ru-RU"/>
        </a:p>
      </dgm:t>
    </dgm:pt>
    <dgm:pt modelId="{F7992FCB-FDD5-4405-A6FB-C63FB2546054}">
      <dgm:prSet phldrT="[Text]"/>
      <dgm:spPr/>
      <dgm:t>
        <a:bodyPr/>
        <a:lstStyle/>
        <a:p>
          <a:endParaRPr lang="ru-RU" sz="600" dirty="0"/>
        </a:p>
      </dgm:t>
    </dgm:pt>
    <dgm:pt modelId="{9A384CC0-8CEE-40EA-87DA-7E60161908B0}" type="parTrans" cxnId="{9F3D089B-1FF3-470D-9E8D-85B0927334A3}">
      <dgm:prSet/>
      <dgm:spPr/>
      <dgm:t>
        <a:bodyPr/>
        <a:lstStyle/>
        <a:p>
          <a:endParaRPr lang="ru-RU"/>
        </a:p>
      </dgm:t>
    </dgm:pt>
    <dgm:pt modelId="{9E9B4098-F038-459B-8FDC-0709214D826F}" type="sibTrans" cxnId="{9F3D089B-1FF3-470D-9E8D-85B0927334A3}">
      <dgm:prSet/>
      <dgm:spPr/>
      <dgm:t>
        <a:bodyPr/>
        <a:lstStyle/>
        <a:p>
          <a:endParaRPr lang="ru-RU"/>
        </a:p>
      </dgm:t>
    </dgm:pt>
    <dgm:pt modelId="{A1F6F299-821C-477A-BBCB-BED6E6C4B47B}">
      <dgm:prSet phldrT="[Text]"/>
      <dgm:spPr/>
      <dgm:t>
        <a:bodyPr/>
        <a:lstStyle/>
        <a:p>
          <a:r>
            <a:rPr lang="ru-RU" b="1" dirty="0" err="1"/>
            <a:t>ЭхоКГ</a:t>
          </a:r>
          <a:endParaRPr lang="ru-RU" b="1" dirty="0"/>
        </a:p>
      </dgm:t>
    </dgm:pt>
    <dgm:pt modelId="{3FFB0F0F-8723-425C-A37B-555DE36331B6}" type="parTrans" cxnId="{4CE8A291-25AA-4C57-AC47-661198ACE8D1}">
      <dgm:prSet/>
      <dgm:spPr/>
      <dgm:t>
        <a:bodyPr/>
        <a:lstStyle/>
        <a:p>
          <a:endParaRPr lang="ru-RU"/>
        </a:p>
      </dgm:t>
    </dgm:pt>
    <dgm:pt modelId="{B7D42731-C62B-4EC1-8B63-447E11DE7F94}" type="sibTrans" cxnId="{4CE8A291-25AA-4C57-AC47-661198ACE8D1}">
      <dgm:prSet/>
      <dgm:spPr/>
      <dgm:t>
        <a:bodyPr/>
        <a:lstStyle/>
        <a:p>
          <a:endParaRPr lang="ru-RU"/>
        </a:p>
      </dgm:t>
    </dgm:pt>
    <dgm:pt modelId="{3CB44E2E-4617-47E9-9AFE-5CAD1F445286}">
      <dgm:prSet phldrT="[Text]" custT="1"/>
      <dgm:spPr/>
      <dgm:t>
        <a:bodyPr/>
        <a:lstStyle/>
        <a:p>
          <a:r>
            <a:rPr lang="ru-RU" sz="1600" dirty="0"/>
            <a:t>Для оценки структуры и функции сердца с целью подтверждения диагноза и установления фенотипа сердечной недостаточности.</a:t>
          </a:r>
        </a:p>
      </dgm:t>
    </dgm:pt>
    <dgm:pt modelId="{9E105863-E74B-4774-93EE-A2F62746F92D}" type="parTrans" cxnId="{E8FA47A0-E166-492D-949A-597BB75BFD22}">
      <dgm:prSet/>
      <dgm:spPr/>
      <dgm:t>
        <a:bodyPr/>
        <a:lstStyle/>
        <a:p>
          <a:endParaRPr lang="ru-RU"/>
        </a:p>
      </dgm:t>
    </dgm:pt>
    <dgm:pt modelId="{603D57C3-BE25-4260-8A5C-D5E364B49A83}" type="sibTrans" cxnId="{E8FA47A0-E166-492D-949A-597BB75BFD22}">
      <dgm:prSet/>
      <dgm:spPr/>
      <dgm:t>
        <a:bodyPr/>
        <a:lstStyle/>
        <a:p>
          <a:endParaRPr lang="ru-RU"/>
        </a:p>
      </dgm:t>
    </dgm:pt>
    <dgm:pt modelId="{0F563B29-13A5-4052-8E20-026CD776B89D}" type="pres">
      <dgm:prSet presAssocID="{5A1F5E04-2248-4175-975B-37BFAB3769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1F431-545F-4B79-8DBA-3BF97C7BF8F9}" type="pres">
      <dgm:prSet presAssocID="{86FDB65B-48E8-4C3D-A75C-90E3B5C1A030}" presName="linNode" presStyleCnt="0"/>
      <dgm:spPr/>
    </dgm:pt>
    <dgm:pt modelId="{9C7D8F07-22E3-4912-8494-A82AF6ABC69B}" type="pres">
      <dgm:prSet presAssocID="{86FDB65B-48E8-4C3D-A75C-90E3B5C1A03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138AF-3332-4EB8-9706-C9C39212E991}" type="pres">
      <dgm:prSet presAssocID="{86FDB65B-48E8-4C3D-A75C-90E3B5C1A030}" presName="descendantText" presStyleLbl="alignAccFollowNode1" presStyleIdx="0" presStyleCnt="4" custScaleY="125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FE3FE-5F38-44AC-9C79-2393F2B6FE61}" type="pres">
      <dgm:prSet presAssocID="{8F3B95F4-2274-4BB8-9214-C54492C07F76}" presName="sp" presStyleCnt="0"/>
      <dgm:spPr/>
    </dgm:pt>
    <dgm:pt modelId="{9CF36D62-648D-4354-82E9-B0B4540828BA}" type="pres">
      <dgm:prSet presAssocID="{E241B8DA-D129-4CCD-B486-590633049122}" presName="linNode" presStyleCnt="0"/>
      <dgm:spPr/>
    </dgm:pt>
    <dgm:pt modelId="{A960407E-59D4-4BD0-885E-0868E11124A6}" type="pres">
      <dgm:prSet presAssocID="{E241B8DA-D129-4CCD-B486-590633049122}" presName="parentText" presStyleLbl="node1" presStyleIdx="1" presStyleCnt="4" custScaleY="119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8C515-3827-426F-8FDC-488404F78AE0}" type="pres">
      <dgm:prSet presAssocID="{E241B8DA-D129-4CCD-B486-590633049122}" presName="descendantText" presStyleLbl="alignAccFollowNode1" presStyleIdx="1" presStyleCnt="4" custScaleY="14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E847-8B82-42AF-9BAE-AF40F4BF9D16}" type="pres">
      <dgm:prSet presAssocID="{60AE5E73-06BB-432F-9DB4-212707C959A9}" presName="sp" presStyleCnt="0"/>
      <dgm:spPr/>
    </dgm:pt>
    <dgm:pt modelId="{CAF85437-B932-4F23-B98B-85AC2E8FC006}" type="pres">
      <dgm:prSet presAssocID="{A1F6F299-821C-477A-BBCB-BED6E6C4B47B}" presName="linNode" presStyleCnt="0"/>
      <dgm:spPr/>
    </dgm:pt>
    <dgm:pt modelId="{0F8368A4-89F4-4CA7-84C2-D420F8F6A759}" type="pres">
      <dgm:prSet presAssocID="{A1F6F299-821C-477A-BBCB-BED6E6C4B47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6858B-F085-4054-A22C-A6381ABE66E4}" type="pres">
      <dgm:prSet presAssocID="{A1F6F299-821C-477A-BBCB-BED6E6C4B47B}" presName="descendantText" presStyleLbl="alignAccFollowNode1" presStyleIdx="2" presStyleCnt="4" custScaleY="12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1E31A-CA4F-4A05-A72A-D03CBBB2EFC7}" type="pres">
      <dgm:prSet presAssocID="{B7D42731-C62B-4EC1-8B63-447E11DE7F94}" presName="sp" presStyleCnt="0"/>
      <dgm:spPr/>
    </dgm:pt>
    <dgm:pt modelId="{76B4BCBE-4294-4775-9866-06F945863D80}" type="pres">
      <dgm:prSet presAssocID="{3936BBAD-FB6E-43BB-9AE7-D681DC576E83}" presName="linNode" presStyleCnt="0"/>
      <dgm:spPr/>
    </dgm:pt>
    <dgm:pt modelId="{CCE64D41-0114-4D58-9BDE-494C9AE6CC85}" type="pres">
      <dgm:prSet presAssocID="{3936BBAD-FB6E-43BB-9AE7-D681DC576E83}" presName="parentText" presStyleLbl="node1" presStyleIdx="3" presStyleCnt="4" custScaleY="230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B710-94C9-4D68-9D2F-B7B75F4F7DD9}" type="pres">
      <dgm:prSet presAssocID="{3936BBAD-FB6E-43BB-9AE7-D681DC576E83}" presName="descendantText" presStyleLbl="alignAccFollowNode1" presStyleIdx="3" presStyleCnt="4" custScaleY="27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8A291-25AA-4C57-AC47-661198ACE8D1}" srcId="{5A1F5E04-2248-4175-975B-37BFAB376900}" destId="{A1F6F299-821C-477A-BBCB-BED6E6C4B47B}" srcOrd="2" destOrd="0" parTransId="{3FFB0F0F-8723-425C-A37B-555DE36331B6}" sibTransId="{B7D42731-C62B-4EC1-8B63-447E11DE7F94}"/>
    <dgm:cxn modelId="{7C0CEF6D-48AC-45F5-BBD7-B4F17DB9AE78}" type="presOf" srcId="{FD81B17D-2DA7-4339-B641-21AE3A81DDB6}" destId="{906138AF-3332-4EB8-9706-C9C39212E991}" srcOrd="0" destOrd="0" presId="urn:microsoft.com/office/officeart/2005/8/layout/vList5"/>
    <dgm:cxn modelId="{292EA961-3884-4D8B-865D-8BDB4928C827}" type="presOf" srcId="{158EEBEE-413F-4AC9-A9FA-B0A95E7388D5}" destId="{E94AB710-94C9-4D68-9D2F-B7B75F4F7DD9}" srcOrd="0" destOrd="0" presId="urn:microsoft.com/office/officeart/2005/8/layout/vList5"/>
    <dgm:cxn modelId="{018E6A51-5A1F-4144-B167-DBA18D5892B8}" srcId="{5A1F5E04-2248-4175-975B-37BFAB376900}" destId="{E241B8DA-D129-4CCD-B486-590633049122}" srcOrd="1" destOrd="0" parTransId="{0C310BA2-4535-47BC-8A85-928865289E36}" sibTransId="{60AE5E73-06BB-432F-9DB4-212707C959A9}"/>
    <dgm:cxn modelId="{B395854D-63E9-4487-A65F-024E799425E1}" srcId="{3936BBAD-FB6E-43BB-9AE7-D681DC576E83}" destId="{158EEBEE-413F-4AC9-A9FA-B0A95E7388D5}" srcOrd="0" destOrd="0" parTransId="{D90E3579-EE81-462E-BAC3-23BB1BAFB92A}" sibTransId="{C0798788-9375-4ECB-842D-45457349F182}"/>
    <dgm:cxn modelId="{DA645373-C887-4D5F-9EA0-9E4E4495007A}" srcId="{E241B8DA-D129-4CCD-B486-590633049122}" destId="{01E6A599-137C-4F24-BC9A-1814D375D821}" srcOrd="0" destOrd="0" parTransId="{90183793-2C22-4126-A9F6-6294F8C6B923}" sibTransId="{8A6C6CF4-4B89-4950-B31E-8F9F6D1A7E07}"/>
    <dgm:cxn modelId="{EE0E3741-E620-4093-A3C8-5AA188BCA2D8}" type="presOf" srcId="{933C71C5-740A-48A0-8961-E377813D2EC6}" destId="{E94AB710-94C9-4D68-9D2F-B7B75F4F7DD9}" srcOrd="0" destOrd="2" presId="urn:microsoft.com/office/officeart/2005/8/layout/vList5"/>
    <dgm:cxn modelId="{5C9B2E31-B0AA-4886-BA3E-5AEAB57D665A}" srcId="{5A1F5E04-2248-4175-975B-37BFAB376900}" destId="{3936BBAD-FB6E-43BB-9AE7-D681DC576E83}" srcOrd="3" destOrd="0" parTransId="{78428BCE-BA89-4DC4-A3DB-0F5082E395D4}" sibTransId="{3FC2CC14-46D5-4859-920E-5A657CD50853}"/>
    <dgm:cxn modelId="{CBA560ED-9E28-4200-A237-AD23980C8DC9}" type="presOf" srcId="{5DDDD260-1729-4D71-99F3-9D44F4330417}" destId="{E94AB710-94C9-4D68-9D2F-B7B75F4F7DD9}" srcOrd="0" destOrd="1" presId="urn:microsoft.com/office/officeart/2005/8/layout/vList5"/>
    <dgm:cxn modelId="{1C94C9AD-3FD2-42C6-BD51-E99571BDE706}" type="presOf" srcId="{330AC5D2-38FA-487D-85C7-399EBF7BF294}" destId="{E94AB710-94C9-4D68-9D2F-B7B75F4F7DD9}" srcOrd="0" destOrd="3" presId="urn:microsoft.com/office/officeart/2005/8/layout/vList5"/>
    <dgm:cxn modelId="{33DC2C33-5F2E-47B0-97B5-4F04516D03A3}" type="presOf" srcId="{5A1F5E04-2248-4175-975B-37BFAB376900}" destId="{0F563B29-13A5-4052-8E20-026CD776B89D}" srcOrd="0" destOrd="0" presId="urn:microsoft.com/office/officeart/2005/8/layout/vList5"/>
    <dgm:cxn modelId="{E8FA47A0-E166-492D-949A-597BB75BFD22}" srcId="{A1F6F299-821C-477A-BBCB-BED6E6C4B47B}" destId="{3CB44E2E-4617-47E9-9AFE-5CAD1F445286}" srcOrd="0" destOrd="0" parTransId="{9E105863-E74B-4774-93EE-A2F62746F92D}" sibTransId="{603D57C3-BE25-4260-8A5C-D5E364B49A83}"/>
    <dgm:cxn modelId="{6EC0C788-5E20-46E4-8BAA-3BCC43CCFACC}" srcId="{86FDB65B-48E8-4C3D-A75C-90E3B5C1A030}" destId="{FD81B17D-2DA7-4339-B641-21AE3A81DDB6}" srcOrd="0" destOrd="0" parTransId="{137B6E12-C1C2-42FB-AC0B-708C6F202474}" sibTransId="{DCC94E9D-4327-4FC2-8558-FBB1FC8DE57A}"/>
    <dgm:cxn modelId="{BE95BDF8-F282-4DF4-85A6-5C4EA3B6DC60}" type="presOf" srcId="{6BF15A55-5934-43D3-BF75-0B0B7DD891E0}" destId="{E94AB710-94C9-4D68-9D2F-B7B75F4F7DD9}" srcOrd="0" destOrd="5" presId="urn:microsoft.com/office/officeart/2005/8/layout/vList5"/>
    <dgm:cxn modelId="{27FC4F50-CEDC-4EC1-855A-1C184838CDD6}" srcId="{3936BBAD-FB6E-43BB-9AE7-D681DC576E83}" destId="{F1275868-259B-4A4F-832B-3F8B3F01E316}" srcOrd="4" destOrd="0" parTransId="{C5AB6225-F154-43D9-B628-9B9FED3B217B}" sibTransId="{3052E652-682B-4DDD-AD85-C9D6F7C73BB4}"/>
    <dgm:cxn modelId="{9F3D089B-1FF3-470D-9E8D-85B0927334A3}" srcId="{3936BBAD-FB6E-43BB-9AE7-D681DC576E83}" destId="{F7992FCB-FDD5-4405-A6FB-C63FB2546054}" srcOrd="6" destOrd="0" parTransId="{9A384CC0-8CEE-40EA-87DA-7E60161908B0}" sibTransId="{9E9B4098-F038-459B-8FDC-0709214D826F}"/>
    <dgm:cxn modelId="{0DC94F6E-3AC5-4CB7-B353-7A60A8BE0418}" type="presOf" srcId="{F1275868-259B-4A4F-832B-3F8B3F01E316}" destId="{E94AB710-94C9-4D68-9D2F-B7B75F4F7DD9}" srcOrd="0" destOrd="4" presId="urn:microsoft.com/office/officeart/2005/8/layout/vList5"/>
    <dgm:cxn modelId="{78B4626F-3D24-4E0C-9AAE-05CF6EF3B8DC}" srcId="{3936BBAD-FB6E-43BB-9AE7-D681DC576E83}" destId="{6BF15A55-5934-43D3-BF75-0B0B7DD891E0}" srcOrd="5" destOrd="0" parTransId="{210CB396-47C8-48E1-A20D-D3E038F21705}" sibTransId="{9B4F5D18-ECAC-42A5-920D-9396817C44B5}"/>
    <dgm:cxn modelId="{CC69E19C-1650-46E6-AC51-D982F82A1F4C}" type="presOf" srcId="{01E6A599-137C-4F24-BC9A-1814D375D821}" destId="{1628C515-3827-426F-8FDC-488404F78AE0}" srcOrd="0" destOrd="0" presId="urn:microsoft.com/office/officeart/2005/8/layout/vList5"/>
    <dgm:cxn modelId="{A3F9F335-D337-4CA2-81AC-86DE231CC6DF}" srcId="{3936BBAD-FB6E-43BB-9AE7-D681DC576E83}" destId="{5DDDD260-1729-4D71-99F3-9D44F4330417}" srcOrd="1" destOrd="0" parTransId="{F73C390D-FCAE-4DD7-AACC-5DA74502993C}" sibTransId="{4BB3C669-7500-4901-9661-FBB896A5DFE4}"/>
    <dgm:cxn modelId="{67E88B6D-3BF9-40B8-8F63-B4E1B40C1E83}" type="presOf" srcId="{86FDB65B-48E8-4C3D-A75C-90E3B5C1A030}" destId="{9C7D8F07-22E3-4912-8494-A82AF6ABC69B}" srcOrd="0" destOrd="0" presId="urn:microsoft.com/office/officeart/2005/8/layout/vList5"/>
    <dgm:cxn modelId="{4C7E0483-CC84-4EEB-A275-A4344EF5B13B}" type="presOf" srcId="{F7992FCB-FDD5-4405-A6FB-C63FB2546054}" destId="{E94AB710-94C9-4D68-9D2F-B7B75F4F7DD9}" srcOrd="0" destOrd="6" presId="urn:microsoft.com/office/officeart/2005/8/layout/vList5"/>
    <dgm:cxn modelId="{FF05755C-8752-49F4-B1EE-FB0A3DC81DDB}" srcId="{E241B8DA-D129-4CCD-B486-590633049122}" destId="{4AF379D0-AF86-4987-B269-5EEC9A61A2FF}" srcOrd="1" destOrd="0" parTransId="{E65983C3-C1EF-4A8B-9F90-44011F490D8F}" sibTransId="{2C349DC4-576B-4EB8-B211-D0A4894B4823}"/>
    <dgm:cxn modelId="{9C88846F-AEEE-49C2-BB65-C24E423BACD2}" type="presOf" srcId="{3CB44E2E-4617-47E9-9AFE-5CAD1F445286}" destId="{7286858B-F085-4054-A22C-A6381ABE66E4}" srcOrd="0" destOrd="0" presId="urn:microsoft.com/office/officeart/2005/8/layout/vList5"/>
    <dgm:cxn modelId="{C4FAAA04-06C2-4054-B9B7-00B246E739AE}" srcId="{3936BBAD-FB6E-43BB-9AE7-D681DC576E83}" destId="{330AC5D2-38FA-487D-85C7-399EBF7BF294}" srcOrd="3" destOrd="0" parTransId="{6177A61A-F0FD-43DD-8C51-DF21DAFC9085}" sibTransId="{221E183D-A43C-4832-B08D-1D3997C0276B}"/>
    <dgm:cxn modelId="{68ECFB83-C131-4F38-B827-D1B09AB0FFB0}" type="presOf" srcId="{E241B8DA-D129-4CCD-B486-590633049122}" destId="{A960407E-59D4-4BD0-885E-0868E11124A6}" srcOrd="0" destOrd="0" presId="urn:microsoft.com/office/officeart/2005/8/layout/vList5"/>
    <dgm:cxn modelId="{F8E304E6-85EE-4E4C-A6AB-826AC5BB94D7}" srcId="{5A1F5E04-2248-4175-975B-37BFAB376900}" destId="{86FDB65B-48E8-4C3D-A75C-90E3B5C1A030}" srcOrd="0" destOrd="0" parTransId="{3551D652-6540-4906-AB5A-FC409E8E2E27}" sibTransId="{8F3B95F4-2274-4BB8-9214-C54492C07F76}"/>
    <dgm:cxn modelId="{9B0ECA5C-CCE9-4AF4-BF15-57B1B317533C}" type="presOf" srcId="{4AF379D0-AF86-4987-B269-5EEC9A61A2FF}" destId="{1628C515-3827-426F-8FDC-488404F78AE0}" srcOrd="0" destOrd="1" presId="urn:microsoft.com/office/officeart/2005/8/layout/vList5"/>
    <dgm:cxn modelId="{DAC75543-250F-460B-82E1-F82F6B201C19}" type="presOf" srcId="{A1F6F299-821C-477A-BBCB-BED6E6C4B47B}" destId="{0F8368A4-89F4-4CA7-84C2-D420F8F6A759}" srcOrd="0" destOrd="0" presId="urn:microsoft.com/office/officeart/2005/8/layout/vList5"/>
    <dgm:cxn modelId="{64FD191D-C130-4E06-AF73-59ED10C073DA}" srcId="{3936BBAD-FB6E-43BB-9AE7-D681DC576E83}" destId="{933C71C5-740A-48A0-8961-E377813D2EC6}" srcOrd="2" destOrd="0" parTransId="{DF5F851C-BAC3-4AB1-B6B7-5DFE04BD2E3D}" sibTransId="{70D89413-97E1-45F5-A078-87BC5984BED9}"/>
    <dgm:cxn modelId="{ACC37AA4-0521-4688-BDC9-725411C51B11}" type="presOf" srcId="{3936BBAD-FB6E-43BB-9AE7-D681DC576E83}" destId="{CCE64D41-0114-4D58-9BDE-494C9AE6CC85}" srcOrd="0" destOrd="0" presId="urn:microsoft.com/office/officeart/2005/8/layout/vList5"/>
    <dgm:cxn modelId="{B974A1FC-559C-4D9E-A57D-E264307A9155}" type="presParOf" srcId="{0F563B29-13A5-4052-8E20-026CD776B89D}" destId="{73E1F431-545F-4B79-8DBA-3BF97C7BF8F9}" srcOrd="0" destOrd="0" presId="urn:microsoft.com/office/officeart/2005/8/layout/vList5"/>
    <dgm:cxn modelId="{632A8FF6-7464-49B3-80BD-A6BF8256C7C6}" type="presParOf" srcId="{73E1F431-545F-4B79-8DBA-3BF97C7BF8F9}" destId="{9C7D8F07-22E3-4912-8494-A82AF6ABC69B}" srcOrd="0" destOrd="0" presId="urn:microsoft.com/office/officeart/2005/8/layout/vList5"/>
    <dgm:cxn modelId="{C66AB961-ABA3-4A4C-BE35-4F41DDE7E60C}" type="presParOf" srcId="{73E1F431-545F-4B79-8DBA-3BF97C7BF8F9}" destId="{906138AF-3332-4EB8-9706-C9C39212E991}" srcOrd="1" destOrd="0" presId="urn:microsoft.com/office/officeart/2005/8/layout/vList5"/>
    <dgm:cxn modelId="{061AFA9F-0D2B-4C28-861F-D2A9AEF57759}" type="presParOf" srcId="{0F563B29-13A5-4052-8E20-026CD776B89D}" destId="{455FE3FE-5F38-44AC-9C79-2393F2B6FE61}" srcOrd="1" destOrd="0" presId="urn:microsoft.com/office/officeart/2005/8/layout/vList5"/>
    <dgm:cxn modelId="{B0B88BA7-4E9E-404D-9A2B-FCEE80858C71}" type="presParOf" srcId="{0F563B29-13A5-4052-8E20-026CD776B89D}" destId="{9CF36D62-648D-4354-82E9-B0B4540828BA}" srcOrd="2" destOrd="0" presId="urn:microsoft.com/office/officeart/2005/8/layout/vList5"/>
    <dgm:cxn modelId="{D9963A03-4396-49C4-807C-5AF460F8EC34}" type="presParOf" srcId="{9CF36D62-648D-4354-82E9-B0B4540828BA}" destId="{A960407E-59D4-4BD0-885E-0868E11124A6}" srcOrd="0" destOrd="0" presId="urn:microsoft.com/office/officeart/2005/8/layout/vList5"/>
    <dgm:cxn modelId="{A06A39E6-FBA7-4E2B-86C8-27F90E4F9F1F}" type="presParOf" srcId="{9CF36D62-648D-4354-82E9-B0B4540828BA}" destId="{1628C515-3827-426F-8FDC-488404F78AE0}" srcOrd="1" destOrd="0" presId="urn:microsoft.com/office/officeart/2005/8/layout/vList5"/>
    <dgm:cxn modelId="{927DC2E8-120D-44BC-B1D3-64FBC256779E}" type="presParOf" srcId="{0F563B29-13A5-4052-8E20-026CD776B89D}" destId="{9678E847-8B82-42AF-9BAE-AF40F4BF9D16}" srcOrd="3" destOrd="0" presId="urn:microsoft.com/office/officeart/2005/8/layout/vList5"/>
    <dgm:cxn modelId="{C4AA3FBF-8F44-4502-B240-67912C5B1EE9}" type="presParOf" srcId="{0F563B29-13A5-4052-8E20-026CD776B89D}" destId="{CAF85437-B932-4F23-B98B-85AC2E8FC006}" srcOrd="4" destOrd="0" presId="urn:microsoft.com/office/officeart/2005/8/layout/vList5"/>
    <dgm:cxn modelId="{C69DCE0E-4092-471B-A2B3-50CBDD3CF3E0}" type="presParOf" srcId="{CAF85437-B932-4F23-B98B-85AC2E8FC006}" destId="{0F8368A4-89F4-4CA7-84C2-D420F8F6A759}" srcOrd="0" destOrd="0" presId="urn:microsoft.com/office/officeart/2005/8/layout/vList5"/>
    <dgm:cxn modelId="{E19D0B1C-4F76-41D6-8D52-4829314ECD3C}" type="presParOf" srcId="{CAF85437-B932-4F23-B98B-85AC2E8FC006}" destId="{7286858B-F085-4054-A22C-A6381ABE66E4}" srcOrd="1" destOrd="0" presId="urn:microsoft.com/office/officeart/2005/8/layout/vList5"/>
    <dgm:cxn modelId="{3771037B-1BD7-44BA-B790-5863DDE05051}" type="presParOf" srcId="{0F563B29-13A5-4052-8E20-026CD776B89D}" destId="{09E1E31A-CA4F-4A05-A72A-D03CBBB2EFC7}" srcOrd="5" destOrd="0" presId="urn:microsoft.com/office/officeart/2005/8/layout/vList5"/>
    <dgm:cxn modelId="{501AD0FB-12C8-40E6-8764-1425E3FA7A62}" type="presParOf" srcId="{0F563B29-13A5-4052-8E20-026CD776B89D}" destId="{76B4BCBE-4294-4775-9866-06F945863D80}" srcOrd="6" destOrd="0" presId="urn:microsoft.com/office/officeart/2005/8/layout/vList5"/>
    <dgm:cxn modelId="{03012871-E39D-4113-8F95-3191BD192971}" type="presParOf" srcId="{76B4BCBE-4294-4775-9866-06F945863D80}" destId="{CCE64D41-0114-4D58-9BDE-494C9AE6CC85}" srcOrd="0" destOrd="0" presId="urn:microsoft.com/office/officeart/2005/8/layout/vList5"/>
    <dgm:cxn modelId="{97FB53FF-164F-4B78-9F77-53877BFDF521}" type="presParOf" srcId="{76B4BCBE-4294-4775-9866-06F945863D80}" destId="{E94AB710-94C9-4D68-9D2F-B7B75F4F7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38AF-3332-4EB8-9706-C9C39212E991}">
      <dsp:nvSpPr>
        <dsp:cNvPr id="0" name=""/>
        <dsp:cNvSpPr/>
      </dsp:nvSpPr>
      <dsp:spPr>
        <a:xfrm rot="5400000">
          <a:off x="6830192" y="-2993598"/>
          <a:ext cx="828997" cy="6818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Выявление симптомов и клинических признаков, обусловленных задержкой натрия и воды</a:t>
          </a:r>
        </a:p>
      </dsp:txBody>
      <dsp:txXfrm rot="-5400000">
        <a:off x="3835425" y="41637"/>
        <a:ext cx="6778064" cy="748061"/>
      </dsp:txXfrm>
    </dsp:sp>
    <dsp:sp modelId="{9C7D8F07-22E3-4912-8494-A82AF6ABC69B}">
      <dsp:nvSpPr>
        <dsp:cNvPr id="0" name=""/>
        <dsp:cNvSpPr/>
      </dsp:nvSpPr>
      <dsp:spPr>
        <a:xfrm>
          <a:off x="0" y="2577"/>
          <a:ext cx="3835424" cy="8261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/>
            <a:t>Физикальный</a:t>
          </a:r>
          <a:r>
            <a:rPr lang="ru-RU" sz="2800" b="1" kern="1200" dirty="0"/>
            <a:t> осмотр</a:t>
          </a:r>
        </a:p>
      </dsp:txBody>
      <dsp:txXfrm>
        <a:off x="40331" y="42908"/>
        <a:ext cx="3754762" cy="745519"/>
      </dsp:txXfrm>
    </dsp:sp>
    <dsp:sp modelId="{1628C515-3827-426F-8FDC-488404F78AE0}">
      <dsp:nvSpPr>
        <dsp:cNvPr id="0" name=""/>
        <dsp:cNvSpPr/>
      </dsp:nvSpPr>
      <dsp:spPr>
        <a:xfrm rot="5400000">
          <a:off x="6758357" y="-2042342"/>
          <a:ext cx="972666" cy="6818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При постепенном (не остром) дебюте симптомов заболевания, значения </a:t>
          </a:r>
          <a:r>
            <a:rPr lang="ru-RU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NT-proBNP ниже 125 пг/мл </a:t>
          </a: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BNP ниже 35 </a:t>
          </a:r>
          <a:r>
            <a:rPr lang="ru-RU" sz="1600" i="1" kern="1200" dirty="0" err="1">
              <a:latin typeface="Arial" panose="020B0604020202020204" pitchFamily="34" charset="0"/>
              <a:cs typeface="Arial" panose="020B0604020202020204" pitchFamily="34" charset="0"/>
            </a:rPr>
            <a:t>пг</a:t>
          </a: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/мл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свидетельствуют об </a:t>
          </a:r>
          <a:r>
            <a:rPr lang="ru-RU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отсутствии ХСН</a:t>
          </a:r>
          <a:endParaRPr lang="ru-RU" sz="16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35424" y="928073"/>
        <a:ext cx="6771050" cy="877702"/>
      </dsp:txXfrm>
    </dsp:sp>
    <dsp:sp modelId="{A960407E-59D4-4BD0-885E-0868E11124A6}">
      <dsp:nvSpPr>
        <dsp:cNvPr id="0" name=""/>
        <dsp:cNvSpPr/>
      </dsp:nvSpPr>
      <dsp:spPr>
        <a:xfrm>
          <a:off x="0" y="871475"/>
          <a:ext cx="3835424" cy="9908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BY" sz="2800" b="1" kern="1200"/>
            <a:t>Лабораторная диагностика</a:t>
          </a:r>
          <a:endParaRPr lang="ru-RU" sz="2800" kern="1200" dirty="0"/>
        </a:p>
      </dsp:txBody>
      <dsp:txXfrm>
        <a:off x="48372" y="919847"/>
        <a:ext cx="3738680" cy="894153"/>
      </dsp:txXfrm>
    </dsp:sp>
    <dsp:sp modelId="{7286858B-F085-4054-A22C-A6381ABE66E4}">
      <dsp:nvSpPr>
        <dsp:cNvPr id="0" name=""/>
        <dsp:cNvSpPr/>
      </dsp:nvSpPr>
      <dsp:spPr>
        <a:xfrm rot="5400000">
          <a:off x="6844521" y="-1095826"/>
          <a:ext cx="814502" cy="6825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Для оценки структуры и функции сердца с целью подтверждения диагноза и установления фенотипа сердечной недостаточности.</a:t>
          </a:r>
        </a:p>
      </dsp:txBody>
      <dsp:txXfrm rot="-5400000">
        <a:off x="3839174" y="1949282"/>
        <a:ext cx="6785437" cy="734980"/>
      </dsp:txXfrm>
    </dsp:sp>
    <dsp:sp modelId="{0F8368A4-89F4-4CA7-84C2-D420F8F6A759}">
      <dsp:nvSpPr>
        <dsp:cNvPr id="0" name=""/>
        <dsp:cNvSpPr/>
      </dsp:nvSpPr>
      <dsp:spPr>
        <a:xfrm>
          <a:off x="0" y="1903682"/>
          <a:ext cx="3839173" cy="8261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/>
            <a:t>ЭхоКГ</a:t>
          </a:r>
          <a:endParaRPr lang="ru-RU" sz="2800" b="1" kern="1200" dirty="0"/>
        </a:p>
      </dsp:txBody>
      <dsp:txXfrm>
        <a:off x="40331" y="1944013"/>
        <a:ext cx="3758511" cy="745519"/>
      </dsp:txXfrm>
    </dsp:sp>
    <dsp:sp modelId="{E94AB710-94C9-4D68-9D2F-B7B75F4F7DD9}">
      <dsp:nvSpPr>
        <dsp:cNvPr id="0" name=""/>
        <dsp:cNvSpPr/>
      </dsp:nvSpPr>
      <dsp:spPr>
        <a:xfrm rot="5400000">
          <a:off x="6343297" y="312779"/>
          <a:ext cx="1802787" cy="6818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kern="1200" dirty="0"/>
            <a:t>ЧСС,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морфологии и продолжительности QRS,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наличия нарушений АВ и желудочковой проводимости (блокада левой ножки пучка Гиса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блокада правой ножки пучка Гиса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рубцового поражения миокарда,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гипертрофии миокарда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-5400000">
        <a:off x="3835425" y="2908657"/>
        <a:ext cx="6730527" cy="1626777"/>
      </dsp:txXfrm>
    </dsp:sp>
    <dsp:sp modelId="{CCE64D41-0114-4D58-9BDE-494C9AE6CC85}">
      <dsp:nvSpPr>
        <dsp:cNvPr id="0" name=""/>
        <dsp:cNvSpPr/>
      </dsp:nvSpPr>
      <dsp:spPr>
        <a:xfrm>
          <a:off x="0" y="2771172"/>
          <a:ext cx="3835424" cy="19017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ЭКГ</a:t>
          </a:r>
        </a:p>
      </dsp:txBody>
      <dsp:txXfrm>
        <a:off x="92836" y="2864008"/>
        <a:ext cx="3649752" cy="171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41458"/>
          </a:xfrm>
          <a:prstGeom prst="rect">
            <a:avLst/>
          </a:prstGeom>
        </p:spPr>
        <p:txBody>
          <a:bodyPr vert="horz" lIns="80111" tIns="40055" rIns="80111" bIns="4005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09" y="0"/>
            <a:ext cx="4302919" cy="341458"/>
          </a:xfrm>
          <a:prstGeom prst="rect">
            <a:avLst/>
          </a:prstGeom>
        </p:spPr>
        <p:txBody>
          <a:bodyPr vert="horz" lIns="80111" tIns="40055" rIns="80111" bIns="40055" rtlCol="0"/>
          <a:lstStyle>
            <a:lvl1pPr algn="r">
              <a:defRPr sz="1100"/>
            </a:lvl1pPr>
          </a:lstStyle>
          <a:p>
            <a:fld id="{76933B9A-E032-4BD8-8EA9-42E735A601CA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11" tIns="40055" rIns="80111" bIns="400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385"/>
            <a:ext cx="7943850" cy="2676583"/>
          </a:xfrm>
          <a:prstGeom prst="rect">
            <a:avLst/>
          </a:prstGeom>
        </p:spPr>
        <p:txBody>
          <a:bodyPr vert="horz" lIns="80111" tIns="40055" rIns="80111" bIns="400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22"/>
            <a:ext cx="4302919" cy="341457"/>
          </a:xfrm>
          <a:prstGeom prst="rect">
            <a:avLst/>
          </a:prstGeom>
        </p:spPr>
        <p:txBody>
          <a:bodyPr vert="horz" lIns="80111" tIns="40055" rIns="80111" bIns="40055" rtlCol="0" anchor="b"/>
          <a:lstStyle>
            <a:lvl1pPr algn="l">
              <a:defRPr sz="1100"/>
            </a:lvl1pPr>
          </a:lstStyle>
          <a:p>
            <a:r>
              <a:rPr lang="ru-RU"/>
              <a:t>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09" y="6456222"/>
            <a:ext cx="4302919" cy="341457"/>
          </a:xfrm>
          <a:prstGeom prst="rect">
            <a:avLst/>
          </a:prstGeom>
        </p:spPr>
        <p:txBody>
          <a:bodyPr vert="horz" lIns="80111" tIns="40055" rIns="80111" bIns="40055" rtlCol="0" anchor="b"/>
          <a:lstStyle>
            <a:lvl1pPr algn="r">
              <a:defRPr sz="1100"/>
            </a:lvl1pPr>
          </a:lstStyle>
          <a:p>
            <a:fld id="{203F921B-0308-4D1A-8DD4-76DA59D8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1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Смертность от сердечно-сосудистых заболеваний – общая большая проблема для всего мира, по данным ВОЗ почти 18 млн человек умирают ежегодно от ССЗ. В России первое место по смертности занимает  смертность от сердечно-сосудистых заболеваний- 44%, (почти половина всех  умерших за 2020год). И большая  часть случаев смерти является следствием хронических ССЗ, таких как артериальная гипертония, фибрилляция предсердий и хроническая сердечная недостаточность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5F458-705D-4F7F-B434-53C3CD8A63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7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7B63-1275-44B8-B647-76D3F472D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CAEED6F-50B3-4A69-8CA2-6865C01D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70063CF-A423-44B5-9C73-68611877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9CD59BF-59BA-4405-BC9D-162E4CE7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C791C5-62D8-4B8B-B3B4-550D2F34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0BAAC2-4A4F-478E-8CBF-37BD9ADE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8107DE-5E10-4065-9EF9-C8AADD4E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108B53-CF4C-4E3C-98AA-956EDF73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29338-4032-4EDB-AD3C-10C81AB1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FBC47F-888D-4E2B-8A8C-0C18B0E2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3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6059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69E4DA6F-188F-4E19-A000-E15C03DE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031F650-466F-4FA9-A41B-77EDDCF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9B1B156-F84F-4EEE-8120-186354A8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FC4BED-E997-47C0-BA4D-72EB64C2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CB4C1-33C0-4476-A239-0DC73426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C0CB17-00FE-4E41-960A-B56141B1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4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8B53C99-B028-47D5-8BC7-DD7F221D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8AD5A4E-62B9-4B97-A3EE-18DFC0A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A831E6E-C1EE-4526-A1A6-2168DE33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DD8BF616-E2D1-4AD3-822A-F157FDA6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9EFDCE6-DBBF-4BFF-A0AD-C54906F3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C43F811-B440-4B11-9630-98556F7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FBD95C3-E49E-4B8E-B627-2C90A81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52CB6A8-9ABC-4E83-A2A5-4CF50E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C32F0C3-2B4A-4E64-A34A-ACB821CE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AEEE8184-E2BE-44CE-B40D-46A28516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7DD10-3656-4D91-B00D-D2DEF6A2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4D784-FBB7-4E03-B433-A6BDDD00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638CE5BE-6E9B-4232-A8CA-96EF69D7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9B5A2D8-7104-4516-8E5A-52E18D52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BF15066-74BC-49B1-9780-5844E305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794FEC0-4D96-47F8-9F94-8393A6BA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3549F3F-4ACA-46B0-86D6-5F91110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1890D9F-453E-4A19-81EF-22F5F617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4243"/>
            <a:ext cx="1561658" cy="161572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 userDrawn="1"/>
        </p:nvSpPr>
        <p:spPr>
          <a:xfrm>
            <a:off x="228600" y="6094800"/>
            <a:ext cx="612000" cy="612000"/>
          </a:xfrm>
          <a:prstGeom prst="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772897" y="5924748"/>
            <a:ext cx="2405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www.minzdrav.samregion.ru</a:t>
            </a:r>
            <a:endParaRPr lang="ru-RU" sz="1400" dirty="0"/>
          </a:p>
          <a:p>
            <a:r>
              <a:rPr lang="en-US" sz="1400" dirty="0"/>
              <a:t>E-mail: zdravso@samregion.ru</a:t>
            </a:r>
          </a:p>
          <a:p>
            <a:r>
              <a:rPr lang="en-US" sz="1400" dirty="0"/>
              <a:t>Tel.: 8</a:t>
            </a:r>
            <a:r>
              <a:rPr lang="ru-RU" sz="1400" dirty="0"/>
              <a:t>(846) 333-00-16</a:t>
            </a:r>
          </a:p>
          <a:p>
            <a:r>
              <a:rPr lang="en-US" sz="1400" dirty="0"/>
              <a:t>Instagram: minzdrav_63</a:t>
            </a:r>
            <a:endParaRPr lang="ru-RU" sz="14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8DC4B66-135A-4E78-9D36-67663967A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7052" y="6173787"/>
            <a:ext cx="567512" cy="45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ru/news/item/09-12-2020-who-reveals-leading-causes-of-death-and-disability-worldwide-2000-2019" TargetMode="External"/><Relationship Id="rId13" Type="http://schemas.openxmlformats.org/officeDocument/2006/relationships/image" Target="../media/image40.svg"/><Relationship Id="rId3" Type="http://schemas.openxmlformats.org/officeDocument/2006/relationships/slideLayout" Target="../slideLayouts/slideLayout2.xml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hyperlink" Target="file:///C:\Users\kcgx129\Documents\&#1089;&#1086;&#1074;&#1077;&#1090;%20&#1092;&#1077;&#1076;&#1077;&#1088;&#1072;&#1094;&#1080;&#1080;\%20https:\rosstat.gov.ru\folder\210\document\13207" TargetMode="External"/><Relationship Id="rId5" Type="http://schemas.openxmlformats.org/officeDocument/2006/relationships/oleObject" Target="../embeddings/oleObject1.bin"/><Relationship Id="rId10" Type="http://schemas.openxmlformats.org/officeDocument/2006/relationships/hyperlink" Target="https://gks.ru/folder/210/document/13207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://mednet.ru/images/stories/files/CMT/kardioilogiya_2017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kommersant.ru/doc/4825281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doi.org/10.1093/eurheartj/ehab368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doi.org/10.1093/eurheartj/ehab368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5157" y="1630399"/>
            <a:ext cx="9773093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Ведение регистра ХСН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(1 этап)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5059111"/>
            <a:ext cx="11818834" cy="666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Докладчик: Главный внештатный специалист по кардиологии по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г.о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Самара Скуратова Мария Алексеевна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Самара  19.02.2022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разделе </a:t>
            </a:r>
            <a:r>
              <a:rPr lang="ru-RU" b="1" dirty="0"/>
              <a:t>СОПУТСТВУЮЩИЕ </a:t>
            </a:r>
            <a:r>
              <a:rPr lang="ru-RU" b="1" dirty="0" smtClean="0"/>
              <a:t>ЗАБОЛЕВАНИЯ</a:t>
            </a:r>
            <a:r>
              <a:rPr lang="ru-RU" dirty="0"/>
              <a:t> </a:t>
            </a:r>
            <a:r>
              <a:rPr lang="ru-RU" dirty="0" smtClean="0"/>
              <a:t>необходимо </a:t>
            </a:r>
            <a:r>
              <a:rPr lang="ru-RU" dirty="0"/>
              <a:t>нажать </a:t>
            </a:r>
            <a:r>
              <a:rPr lang="ru-RU" i="1" dirty="0"/>
              <a:t>“Добавить”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6"/>
          <a:stretch/>
        </p:blipFill>
        <p:spPr>
          <a:xfrm>
            <a:off x="1122758" y="1654156"/>
            <a:ext cx="8436662" cy="507173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0800000">
            <a:off x="2262305" y="6353350"/>
            <a:ext cx="1275907" cy="324293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4642" y="6173787"/>
            <a:ext cx="7899991" cy="552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2531" y="6401594"/>
            <a:ext cx="791885" cy="2278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Следует заполнить поля </a:t>
            </a:r>
            <a:r>
              <a:rPr lang="ru-RU" i="1" dirty="0"/>
              <a:t>“Диагноз” </a:t>
            </a:r>
            <a:r>
              <a:rPr lang="ru-RU" dirty="0"/>
              <a:t>и </a:t>
            </a:r>
            <a:r>
              <a:rPr lang="ru-RU" i="1" dirty="0"/>
              <a:t>“Характер заболевания”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05" y="1275906"/>
            <a:ext cx="6844528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вкладке «Данные для ВИМИС ССЗ»: Стадия ХСН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81"/>
          <a:stretch/>
        </p:blipFill>
        <p:spPr>
          <a:xfrm>
            <a:off x="584791" y="1581666"/>
            <a:ext cx="10510148" cy="41192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4564" y="3678702"/>
            <a:ext cx="1827196" cy="5486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вкладке «Данные для ВИМИС ССЗ»: Стадия ХСН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0"/>
          <a:stretch/>
        </p:blipFill>
        <p:spPr>
          <a:xfrm>
            <a:off x="584792" y="1581666"/>
            <a:ext cx="11020398" cy="43143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17848" y="3768695"/>
            <a:ext cx="2025352" cy="20253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вкладке «Данные для ВИМИС ССЗ»: Функциональный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3"/>
          <a:stretch/>
        </p:blipFill>
        <p:spPr>
          <a:xfrm>
            <a:off x="717848" y="1511135"/>
            <a:ext cx="11311166" cy="43512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149134" y="3777242"/>
            <a:ext cx="2025352" cy="7178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вкладке «Данные для ВИМИС ССЗ»: Функциональный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0"/>
          <a:stretch/>
        </p:blipFill>
        <p:spPr>
          <a:xfrm>
            <a:off x="665109" y="1581666"/>
            <a:ext cx="11265501" cy="424873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114950" y="3760150"/>
            <a:ext cx="2025352" cy="2070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вкладке «Данные для ВИМИС ССЗ»: Фракция </a:t>
            </a:r>
            <a:r>
              <a:rPr lang="ru-RU" dirty="0" smtClean="0"/>
              <a:t>выброса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>
          <a:xfrm>
            <a:off x="596024" y="1581666"/>
            <a:ext cx="11099790" cy="428291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47906" y="4483700"/>
            <a:ext cx="2089297" cy="5754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На вкладке «Данные для ВИМИС ССЗ»: Фракция </a:t>
            </a:r>
            <a:r>
              <a:rPr lang="ru-RU" sz="2700" dirty="0" smtClean="0"/>
              <a:t>выброса и вид ХСН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8"/>
          <a:stretch/>
        </p:blipFill>
        <p:spPr>
          <a:xfrm>
            <a:off x="675140" y="1561688"/>
            <a:ext cx="10502759" cy="43232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24565" y="4295692"/>
            <a:ext cx="1910090" cy="5754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3974" y="5221479"/>
            <a:ext cx="2102265" cy="3489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На вкладке «Данные для ВИМИС ССЗ»: </a:t>
            </a:r>
            <a:r>
              <a:rPr lang="ru-RU" sz="2400" dirty="0"/>
              <a:t>Исследование ХСН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3"/>
          <a:stretch/>
        </p:blipFill>
        <p:spPr>
          <a:xfrm>
            <a:off x="516189" y="1581666"/>
            <a:ext cx="11000100" cy="41911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22015" y="4979356"/>
            <a:ext cx="6319719" cy="6694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4564" y="5306938"/>
            <a:ext cx="995690" cy="2649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4"/>
          <a:stretch/>
        </p:blipFill>
        <p:spPr>
          <a:xfrm>
            <a:off x="1636415" y="1340219"/>
            <a:ext cx="8327982" cy="45968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На вкладке «Данные для ВИМИС ССЗ»: </a:t>
            </a:r>
            <a:r>
              <a:rPr lang="ru-RU" sz="2400" dirty="0"/>
              <a:t>Исследование ХСН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1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5DAA17-F0D2-4F83-B6F4-83E4D29D4C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997" y="2116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D5DAA17-F0D2-4F83-B6F4-83E4D29D4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7" y="2116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stomShape 4">
            <a:extLst>
              <a:ext uri="{FF2B5EF4-FFF2-40B4-BE49-F238E27FC236}">
                <a16:creationId xmlns:a16="http://schemas.microsoft.com/office/drawing/2014/main" id="{BF054F45-92C8-49D5-89F4-CD5086F7BBA9}"/>
              </a:ext>
            </a:extLst>
          </p:cNvPr>
          <p:cNvSpPr/>
          <p:nvPr/>
        </p:nvSpPr>
        <p:spPr>
          <a:xfrm>
            <a:off x="2519845" y="4656211"/>
            <a:ext cx="9219838" cy="731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00">
            <a:solidFill>
              <a:srgbClr val="FFFFFF"/>
            </a:solidFill>
            <a:miter/>
          </a:ln>
        </p:spPr>
        <p:txBody>
          <a:bodyPr lIns="142156" tIns="142156" rIns="142156" bIns="142156" anchor="ctr"/>
          <a:lstStyle/>
          <a:p>
            <a:pPr defTabSz="914103">
              <a:lnSpc>
                <a:spcPct val="90000"/>
              </a:lnSpc>
              <a:defRPr/>
            </a:pPr>
            <a:r>
              <a:rPr lang="ru-RU" sz="1799" b="1">
                <a:solidFill>
                  <a:prstClr val="black"/>
                </a:solidFill>
                <a:latin typeface="Calibri Light"/>
              </a:rPr>
              <a:t>Большая часть случаев смертей от ССЗ  является следствием хронических ССЗ</a:t>
            </a:r>
            <a:r>
              <a:rPr lang="en-US" sz="1799" b="1" baseline="30000">
                <a:solidFill>
                  <a:prstClr val="black"/>
                </a:solidFill>
                <a:latin typeface="Calibri Light"/>
              </a:rPr>
              <a:t>4</a:t>
            </a:r>
            <a:r>
              <a:rPr lang="ru-RU" sz="1799" b="1">
                <a:solidFill>
                  <a:prstClr val="black"/>
                </a:solidFill>
                <a:latin typeface="Calibri Light"/>
              </a:rPr>
              <a:t> </a:t>
            </a:r>
            <a:endParaRPr sz="1799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EC54E707-BC5F-4361-B53F-98F8118B25C2}"/>
              </a:ext>
            </a:extLst>
          </p:cNvPr>
          <p:cNvSpPr/>
          <p:nvPr/>
        </p:nvSpPr>
        <p:spPr>
          <a:xfrm>
            <a:off x="2519845" y="2728919"/>
            <a:ext cx="9219838" cy="731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00">
            <a:solidFill>
              <a:srgbClr val="FFFFFF"/>
            </a:solidFill>
            <a:miter/>
          </a:ln>
        </p:spPr>
        <p:txBody>
          <a:bodyPr lIns="142156" tIns="142156" rIns="142156" bIns="142156" anchor="ctr"/>
          <a:lstStyle/>
          <a:p>
            <a:pPr defTabSz="914103">
              <a:lnSpc>
                <a:spcPct val="90000"/>
              </a:lnSpc>
              <a:defRPr/>
            </a:pPr>
            <a:r>
              <a:rPr lang="ru-RU" sz="1799" b="1">
                <a:solidFill>
                  <a:prstClr val="black"/>
                </a:solidFill>
                <a:latin typeface="Calibri Light"/>
              </a:rPr>
              <a:t>В России общее число больных с ССЗ превышает 5 млн чел</a:t>
            </a:r>
            <a:r>
              <a:rPr lang="ru-RU" sz="1799" b="1" baseline="30000">
                <a:solidFill>
                  <a:prstClr val="black"/>
                </a:solidFill>
                <a:latin typeface="Calibri Light"/>
              </a:rPr>
              <a:t>2</a:t>
            </a:r>
            <a:endParaRPr lang="ru-RU" sz="1799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E360D689-AE1E-4B61-ACE5-46F808BFF8FF}"/>
              </a:ext>
            </a:extLst>
          </p:cNvPr>
          <p:cNvSpPr/>
          <p:nvPr/>
        </p:nvSpPr>
        <p:spPr>
          <a:xfrm>
            <a:off x="2519847" y="1763512"/>
            <a:ext cx="9219838" cy="731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00">
            <a:solidFill>
              <a:srgbClr val="FFFFFF"/>
            </a:solidFill>
            <a:miter/>
          </a:ln>
        </p:spPr>
        <p:txBody>
          <a:bodyPr lIns="142156" tIns="142156" rIns="142156" bIns="142156" anchor="ctr"/>
          <a:lstStyle/>
          <a:p>
            <a:pPr defTabSz="914103">
              <a:lnSpc>
                <a:spcPct val="90000"/>
              </a:lnSpc>
              <a:defRPr/>
            </a:pPr>
            <a:r>
              <a:rPr lang="ru-RU" sz="1799" b="1">
                <a:solidFill>
                  <a:prstClr val="black"/>
                </a:solidFill>
                <a:latin typeface="Calibri Light"/>
              </a:rPr>
              <a:t>По оценкам ВОЗ в 2019 году в мире от ССЗ умерло 9 млн. человек </a:t>
            </a:r>
            <a:r>
              <a:rPr lang="en-US" sz="1799" b="1" baseline="30000">
                <a:solidFill>
                  <a:prstClr val="black"/>
                </a:solidFill>
                <a:latin typeface="Calibri Light"/>
              </a:rPr>
              <a:t>1</a:t>
            </a:r>
            <a:endParaRPr sz="1799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E2ABAF1C-0DBC-4EB8-B21C-16121DBB86D9}"/>
              </a:ext>
            </a:extLst>
          </p:cNvPr>
          <p:cNvSpPr/>
          <p:nvPr/>
        </p:nvSpPr>
        <p:spPr>
          <a:xfrm>
            <a:off x="2519845" y="3650962"/>
            <a:ext cx="9219837" cy="731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00">
            <a:solidFill>
              <a:srgbClr val="FFFFFF"/>
            </a:solidFill>
            <a:miter/>
          </a:ln>
        </p:spPr>
        <p:txBody>
          <a:bodyPr lIns="142156" tIns="142156" rIns="142156" bIns="142156" anchor="ctr"/>
          <a:lstStyle/>
          <a:p>
            <a:pPr defTabSz="914103">
              <a:defRPr/>
            </a:pPr>
            <a:r>
              <a:rPr lang="ru-RU" sz="1799" b="1">
                <a:solidFill>
                  <a:prstClr val="black"/>
                </a:solidFill>
                <a:latin typeface="Calibri Light"/>
              </a:rPr>
              <a:t>В России в 20</a:t>
            </a:r>
            <a:r>
              <a:rPr lang="en-US" sz="1799" b="1">
                <a:solidFill>
                  <a:prstClr val="black"/>
                </a:solidFill>
                <a:latin typeface="Calibri Light"/>
              </a:rPr>
              <a:t>20</a:t>
            </a:r>
            <a:r>
              <a:rPr lang="ru-RU" sz="1799" b="1">
                <a:solidFill>
                  <a:prstClr val="black"/>
                </a:solidFill>
                <a:latin typeface="Calibri Light"/>
              </a:rPr>
              <a:t> году смертность от БСК заняла первое место – 4</a:t>
            </a:r>
            <a:r>
              <a:rPr lang="en-US" sz="1799" b="1">
                <a:solidFill>
                  <a:prstClr val="black"/>
                </a:solidFill>
                <a:latin typeface="Calibri Light"/>
              </a:rPr>
              <a:t>4</a:t>
            </a:r>
            <a:r>
              <a:rPr lang="ru-RU" sz="1799" b="1">
                <a:solidFill>
                  <a:prstClr val="black"/>
                </a:solidFill>
                <a:latin typeface="Calibri Light"/>
              </a:rPr>
              <a:t>% случаев смерти от всех причин</a:t>
            </a:r>
            <a:r>
              <a:rPr lang="en-US" sz="1799" b="1" baseline="30000">
                <a:solidFill>
                  <a:prstClr val="black"/>
                </a:solidFill>
                <a:latin typeface="Calibri Light"/>
              </a:rPr>
              <a:t>3</a:t>
            </a:r>
            <a:endParaRPr lang="ru-RU" sz="1799" b="1" baseline="30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CD4F5-7202-4D86-A1D6-CF9D42A4452A}"/>
              </a:ext>
            </a:extLst>
          </p:cNvPr>
          <p:cNvSpPr/>
          <p:nvPr/>
        </p:nvSpPr>
        <p:spPr>
          <a:xfrm>
            <a:off x="1882" y="5863978"/>
            <a:ext cx="1056314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03">
              <a:lnSpc>
                <a:spcPct val="115000"/>
              </a:lnSpc>
              <a:defRPr/>
            </a:pPr>
            <a:r>
              <a:rPr lang="en-US" sz="1200" baseline="30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05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 ВОЗ. Пресс-релиз. 06.12.2020 :</a:t>
            </a:r>
            <a:r>
              <a:rPr lang="ru-RU" sz="1050">
                <a:solidFill>
                  <a:srgbClr val="0563C1"/>
                </a:solidFill>
                <a:latin typeface="Calibri Light"/>
                <a:hlinkClick r:id="rId7"/>
              </a:rPr>
              <a:t> </a:t>
            </a:r>
            <a:r>
              <a:rPr lang="en-US" sz="1050" u="sng">
                <a:solidFill>
                  <a:srgbClr val="1155CC"/>
                </a:solidFill>
                <a:latin typeface="Calibri Light"/>
                <a:hlinkClick r:id="rId8"/>
              </a:rPr>
              <a:t>https://www.who.int/ru/news/item/09-12-2020-who-reveals-leading-causes-of-death-and-disability-worldwide-2000-2019</a:t>
            </a:r>
            <a:r>
              <a:rPr lang="ru-RU" sz="1050" u="sng">
                <a:solidFill>
                  <a:srgbClr val="1155CC"/>
                </a:solidFill>
                <a:latin typeface="Calibri Light"/>
              </a:rPr>
              <a:t>  дата доступа 06.02.2022 </a:t>
            </a:r>
          </a:p>
          <a:p>
            <a:pPr algn="just" defTabSz="914103">
              <a:lnSpc>
                <a:spcPct val="115000"/>
              </a:lnSpc>
              <a:defRPr/>
            </a:pPr>
            <a:r>
              <a:rPr lang="ru-RU" sz="1050">
                <a:latin typeface="Calibri Light"/>
              </a:rPr>
              <a:t>2. СБОРНИК СТАТИСТИЧЕСКИХ МАТЕРИАЛОВ ПО БОЛЕЗНЯМ СИСТЕМЫ КРОВООБРАЩЕНИЯ. Москва 2017.</a:t>
            </a:r>
            <a:r>
              <a:rPr lang="ru-RU" sz="1050">
                <a:solidFill>
                  <a:srgbClr val="333333"/>
                </a:solidFill>
                <a:latin typeface="Calibri Light"/>
                <a:hlinkClick r:id="rId9"/>
              </a:rPr>
              <a:t>   </a:t>
            </a:r>
            <a:r>
              <a:rPr lang="en-US" sz="1050">
                <a:solidFill>
                  <a:srgbClr val="000000"/>
                </a:solidFill>
                <a:latin typeface="Calibri Light"/>
                <a:hlinkClick r:id="rId9"/>
              </a:rPr>
              <a:t>http://mednet.ru/images/stories/files/CMT/kardioilogiya_2017.pdf</a:t>
            </a:r>
            <a:r>
              <a:rPr lang="en-US" sz="1050">
                <a:solidFill>
                  <a:srgbClr val="000000"/>
                </a:solidFill>
                <a:latin typeface="Calibri Light"/>
              </a:rPr>
              <a:t>  3 </a:t>
            </a:r>
            <a:r>
              <a:rPr lang="ru-RU" sz="1200">
                <a:solidFill>
                  <a:prstClr val="black"/>
                </a:solidFill>
                <a:latin typeface="Calibri Light"/>
              </a:rPr>
              <a:t>Демографический ежегодник России 2019</a:t>
            </a:r>
            <a:r>
              <a:rPr lang="en-US" sz="1200">
                <a:solidFill>
                  <a:prstClr val="black"/>
                </a:solidFill>
                <a:latin typeface="Calibri Light"/>
              </a:rPr>
              <a:t>.</a:t>
            </a:r>
            <a:r>
              <a:rPr lang="ru-RU" sz="1200">
                <a:solidFill>
                  <a:prstClr val="black"/>
                </a:solidFill>
                <a:latin typeface="Calibri Light"/>
              </a:rPr>
              <a:t>Федеральная служба государственной статистики. </a:t>
            </a:r>
            <a:r>
              <a:rPr lang="ru-RU" sz="900">
                <a:solidFill>
                  <a:prstClr val="black"/>
                </a:solidFill>
                <a:latin typeface="Calibri Light"/>
              </a:rPr>
              <a:t> Ссылка:</a:t>
            </a:r>
            <a:r>
              <a:rPr lang="ru-RU" sz="900">
                <a:solidFill>
                  <a:prstClr val="black"/>
                </a:solidFill>
                <a:latin typeface="Calibri Light"/>
                <a:hlinkClick r:id="rId10"/>
              </a:rPr>
              <a:t> </a:t>
            </a:r>
            <a:r>
              <a:rPr lang="ru-RU" sz="900" u="sng">
                <a:solidFill>
                  <a:prstClr val="black"/>
                </a:solidFill>
                <a:latin typeface="Calibri Light"/>
                <a:hlinkClick r:id="rId11"/>
              </a:rPr>
              <a:t> https://rosstat.gov.ru/folder/210/document/13207   </a:t>
            </a:r>
            <a:r>
              <a:rPr lang="en-US" sz="1050">
                <a:solidFill>
                  <a:prstClr val="black"/>
                </a:solidFill>
                <a:latin typeface="Calibri Light"/>
              </a:rPr>
              <a:t>4</a:t>
            </a:r>
            <a:r>
              <a:rPr lang="ru-RU" sz="1050">
                <a:solidFill>
                  <a:prstClr val="black"/>
                </a:solidFill>
                <a:latin typeface="Calibri Light"/>
              </a:rPr>
              <a:t> </a:t>
            </a:r>
            <a:r>
              <a:rPr lang="ru-RU" sz="900">
                <a:solidFill>
                  <a:prstClr val="black"/>
                </a:solidFill>
                <a:latin typeface="Calibri Light"/>
              </a:rPr>
              <a:t>Бойцов С.А Достижения и проблемы практической кардиологии в России на современном этапе. Кардиология 2019/59/32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7E2B4FA-0C32-4787-949D-5D387B31A8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917" y="1265854"/>
            <a:ext cx="1416014" cy="141601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3895B17-2233-492B-A9DC-1873B60376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914" y="2257114"/>
            <a:ext cx="1416014" cy="141601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298F0E-2658-4D6D-AADE-0FDF4E65E7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914" y="3238744"/>
            <a:ext cx="1416014" cy="14160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8521E33-3CBC-4115-ADA7-55E56A0CC3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916" y="4332868"/>
            <a:ext cx="1416014" cy="141601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D9AF906-8EBD-4E62-9367-A75FA6EEF271}"/>
              </a:ext>
            </a:extLst>
          </p:cNvPr>
          <p:cNvSpPr txBox="1">
            <a:spLocks/>
          </p:cNvSpPr>
          <p:nvPr/>
        </p:nvSpPr>
        <p:spPr>
          <a:xfrm>
            <a:off x="1063451" y="366533"/>
            <a:ext cx="10336396" cy="729482"/>
          </a:xfrm>
          <a:prstGeom prst="rect">
            <a:avLst/>
          </a:prstGeom>
        </p:spPr>
        <p:txBody>
          <a:bodyPr vert="horz" lIns="91412" tIns="45706" rIns="91412" bIns="45706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058">
              <a:lnSpc>
                <a:spcPct val="90000"/>
              </a:lnSpc>
              <a:defRPr/>
            </a:pPr>
            <a:endParaRPr lang="ru-RU" sz="2499" b="0">
              <a:solidFill>
                <a:srgbClr val="83005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681BD-E303-4E45-AF29-3F4DBEE0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4" y="377175"/>
            <a:ext cx="9446063" cy="1130300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dirty="0" err="1"/>
              <a:t>Cердечно</a:t>
            </a:r>
            <a:r>
              <a:rPr lang="ru-RU" dirty="0"/>
              <a:t>-сосудистые заболевания являются основной причиной смерти во всем мире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На вкладке «Данные для ВИМИС ССЗ»: </a:t>
            </a:r>
            <a:r>
              <a:rPr lang="ru-RU" sz="2400" dirty="0"/>
              <a:t>Исследование ХСН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9"/>
          <a:stretch/>
        </p:blipFill>
        <p:spPr>
          <a:xfrm>
            <a:off x="1310765" y="1273322"/>
            <a:ext cx="8796061" cy="4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908" y="2375949"/>
            <a:ext cx="9778409" cy="68749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Путь: </a:t>
            </a:r>
            <a:r>
              <a:rPr lang="ru-RU" sz="2400" i="1" dirty="0"/>
              <a:t>“Рабочие места → Пациенты в стационаре → Лечащий </a:t>
            </a:r>
            <a:r>
              <a:rPr lang="ru-RU" sz="2400" i="1" dirty="0" smtClean="0"/>
              <a:t>врач → ИБ”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3" y="1261637"/>
            <a:ext cx="7295333" cy="46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Следует открыть вкладку «Диагнозы»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1" y="1280398"/>
            <a:ext cx="7244931" cy="46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Раздел </a:t>
            </a:r>
            <a:r>
              <a:rPr lang="ru-RU" sz="2400" b="1" dirty="0"/>
              <a:t>СОПУТСТВУЮЩИЕ </a:t>
            </a:r>
            <a:r>
              <a:rPr lang="ru-RU" sz="2400" b="1" dirty="0" smtClean="0"/>
              <a:t>ЗАБОЛЕВАНИЯ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7" y="1254405"/>
            <a:ext cx="6857164" cy="54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Следует заполнить “МКБ” и “Дата установления”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30" y="1309268"/>
            <a:ext cx="7240417" cy="55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Далее нужно скопировать диагноз в заключительный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2" y="1298961"/>
            <a:ext cx="8588522" cy="52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После этого следует “Сохранить” данные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86" y="1222048"/>
            <a:ext cx="7276554" cy="56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Далее необходимо в истории болезни открыть “Осмотры”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23" y="1277596"/>
            <a:ext cx="8546397" cy="55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 выбрать “Провести осмотр”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94" y="1251957"/>
            <a:ext cx="8698680" cy="55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3C53414-E301-4EFB-A74E-E01B13B4E1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997" y="2116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3C53414-E301-4EFB-A74E-E01B13B4E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7" y="2116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1E67DAF-7B20-49CD-8F5D-3B6DDFBC2258}"/>
              </a:ext>
            </a:extLst>
          </p:cNvPr>
          <p:cNvSpPr txBox="1">
            <a:spLocks/>
          </p:cNvSpPr>
          <p:nvPr/>
        </p:nvSpPr>
        <p:spPr>
          <a:xfrm>
            <a:off x="1882" y="1109438"/>
            <a:ext cx="12188238" cy="5270097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7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4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03">
              <a:defRPr/>
            </a:pPr>
            <a:endParaRPr lang="ru-RU" sz="2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5BE60A-8E6F-4E1B-9099-50F2A536C06C}"/>
              </a:ext>
            </a:extLst>
          </p:cNvPr>
          <p:cNvSpPr txBox="1">
            <a:spLocks/>
          </p:cNvSpPr>
          <p:nvPr/>
        </p:nvSpPr>
        <p:spPr>
          <a:xfrm>
            <a:off x="743198" y="379955"/>
            <a:ext cx="10336396" cy="729482"/>
          </a:xfrm>
          <a:prstGeom prst="rect">
            <a:avLst/>
          </a:prstGeom>
        </p:spPr>
        <p:txBody>
          <a:bodyPr vert="horz" lIns="91412" tIns="45706" rIns="91412" bIns="45706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058">
              <a:lnSpc>
                <a:spcPct val="90000"/>
              </a:lnSpc>
              <a:defRPr/>
            </a:pPr>
            <a:endParaRPr lang="ru-RU" sz="2499" b="0">
              <a:solidFill>
                <a:srgbClr val="83005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416A4-7D8C-4212-9B42-EE6789F25EFD}"/>
              </a:ext>
            </a:extLst>
          </p:cNvPr>
          <p:cNvSpPr txBox="1"/>
          <p:nvPr/>
        </p:nvSpPr>
        <p:spPr>
          <a:xfrm>
            <a:off x="845448" y="2172262"/>
            <a:ext cx="10234147" cy="3563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58" indent="-285658" algn="just" defTabSz="914103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i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ХСН является финалом практически всех ССЗ с распространенностью 7-10%;</a:t>
            </a:r>
          </a:p>
          <a:p>
            <a:pPr marL="285658" indent="-285658" algn="just" defTabSz="914103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i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ХСН в структуре смертности от БСК в РФ составляет 39%;  </a:t>
            </a:r>
          </a:p>
          <a:p>
            <a:pPr marL="285658" indent="-285658" algn="just" defTabSz="914103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i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второй пациент с ХСН умирает в течение 5 лет после установления диагноза. </a:t>
            </a:r>
          </a:p>
          <a:p>
            <a:pPr algn="just" defTabSz="914103">
              <a:lnSpc>
                <a:spcPct val="150000"/>
              </a:lnSpc>
              <a:spcAft>
                <a:spcPts val="800"/>
              </a:spcAft>
              <a:defRPr/>
            </a:pPr>
            <a:endParaRPr lang="en-US" sz="1799" b="1" i="1" ker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103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sz="2133" b="1" kern="0">
                <a:solidFill>
                  <a:srgbClr val="07A1D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эффективности лечения ХСН является важнейшим резервом снижения смертности от сердечно-сосудистых заболеваний</a:t>
            </a:r>
            <a:r>
              <a:rPr lang="ru-RU" sz="1333" kern="0">
                <a:solidFill>
                  <a:srgbClr val="07A1D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66" kern="0">
              <a:solidFill>
                <a:srgbClr val="07A1D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0697BF-4417-411B-B50D-940AB719FDEC}"/>
              </a:ext>
            </a:extLst>
          </p:cNvPr>
          <p:cNvSpPr/>
          <p:nvPr/>
        </p:nvSpPr>
        <p:spPr>
          <a:xfrm>
            <a:off x="1883" y="6212042"/>
            <a:ext cx="12188237" cy="68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88" defTabSz="914103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prstClr val="black"/>
                </a:solidFill>
                <a:latin typeface="Helvetica Light"/>
              </a:rPr>
              <a:t>1</a:t>
            </a:r>
            <a:r>
              <a:rPr lang="en-US" sz="800">
                <a:solidFill>
                  <a:prstClr val="black"/>
                </a:solidFill>
                <a:latin typeface="Helvetica Light"/>
              </a:rPr>
              <a:t>.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Фомин И.В. Хроническая сердечная недостаточность в Российской Федерации: что сегодня мы знаем и что должны делать. Российский кардиологический журнал. 2016; (8):7–13</a:t>
            </a:r>
          </a:p>
          <a:p>
            <a:pPr defTabSz="914103">
              <a:defRPr/>
            </a:pPr>
            <a:r>
              <a:rPr lang="en-US" sz="800">
                <a:solidFill>
                  <a:prstClr val="black"/>
                </a:solidFill>
                <a:latin typeface="Helvetica Light"/>
              </a:rPr>
              <a:t>2. Yancy C.W. et al. 2013 ACCF/AHA guideline for the management of heart failure: A report of the American college of cardiology foundation/</a:t>
            </a:r>
            <a:r>
              <a:rPr lang="en-US" sz="800" err="1">
                <a:solidFill>
                  <a:prstClr val="black"/>
                </a:solidFill>
                <a:latin typeface="Helvetica Light"/>
              </a:rPr>
              <a:t>american</a:t>
            </a:r>
            <a:r>
              <a:rPr lang="en-US" sz="800">
                <a:solidFill>
                  <a:prstClr val="black"/>
                </a:solidFill>
                <a:latin typeface="Helvetica Light"/>
              </a:rPr>
              <a:t> heart association task force on practice guidelines . 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J. 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Am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. 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Coll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. 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Cardiol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. 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Elsevier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 USA, 2013. 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Vol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. 62, № 16</a:t>
            </a:r>
            <a:endParaRPr lang="en-US" sz="800">
              <a:solidFill>
                <a:prstClr val="black"/>
              </a:solidFill>
              <a:latin typeface="Helvetica Light"/>
            </a:endParaRPr>
          </a:p>
          <a:p>
            <a:pPr defTabSz="914103">
              <a:defRPr/>
            </a:pPr>
            <a:r>
              <a:rPr lang="en-US" sz="800">
                <a:solidFill>
                  <a:prstClr val="black"/>
                </a:solidFill>
                <a:latin typeface="Helvetica Light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3. https://www.kommersant.ru/doc/4825281</a:t>
            </a:r>
            <a:endParaRPr lang="en-US" sz="800">
              <a:solidFill>
                <a:prstClr val="black"/>
              </a:solidFill>
              <a:latin typeface="Helvetica Light"/>
            </a:endParaRPr>
          </a:p>
          <a:p>
            <a:pPr defTabSz="914103">
              <a:defRPr/>
            </a:pPr>
            <a:r>
              <a:rPr lang="ru-RU" sz="800">
                <a:solidFill>
                  <a:prstClr val="black"/>
                </a:solidFill>
                <a:latin typeface="Helvetica Light"/>
              </a:rPr>
              <a:t>*</a:t>
            </a:r>
            <a:r>
              <a:rPr lang="ru-RU" sz="800" err="1">
                <a:solidFill>
                  <a:prstClr val="black"/>
                </a:solidFill>
                <a:latin typeface="Helvetica Light"/>
              </a:rPr>
              <a:t>лло</a:t>
            </a:r>
            <a:r>
              <a:rPr lang="ru-RU" sz="800">
                <a:solidFill>
                  <a:prstClr val="black"/>
                </a:solidFill>
                <a:latin typeface="Helvetica Light"/>
              </a:rPr>
              <a:t>-льготное лекарственное обеспечение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A4B55-EC33-4471-B092-B15C6A80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71" y="375721"/>
            <a:ext cx="9861680" cy="1130300"/>
          </a:xfrm>
        </p:spPr>
        <p:txBody>
          <a:bodyPr vert="horz">
            <a:normAutofit fontScale="90000"/>
          </a:bodyPr>
          <a:lstStyle/>
          <a:p>
            <a:r>
              <a:rPr lang="ru-RU"/>
              <a:t>Лечение ХСН- важный шаг к снижению показателя смертности </a:t>
            </a:r>
            <a:br>
              <a:rPr lang="ru-RU"/>
            </a:br>
            <a:r>
              <a:rPr lang="ru-RU"/>
              <a:t>от сердечно-сосудистых заболеваний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Далее следует выбрать “Выписной эпикриз”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8" y="1235599"/>
            <a:ext cx="8880349" cy="54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стационара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94168"/>
            <a:ext cx="11111023" cy="8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вкладке «Данные для ВИМИС ССЗ»: </a:t>
            </a:r>
            <a:r>
              <a:rPr lang="ru-RU" sz="2400" dirty="0" smtClean="0"/>
              <a:t>заполняем все поля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/>
        </p:blipFill>
        <p:spPr>
          <a:xfrm>
            <a:off x="1225319" y="1350236"/>
            <a:ext cx="9607458" cy="45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 !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Информация! Важно!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Отделение кардиологии СГКБ №1 специализируется на лечении пациентов с ХСН и осуществляет госпитализацию пациентов с подтвержденной ХСН в стадии декомпенсации, на территории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г. Самара. Госпитализация с направлением из ЛПУ.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Телефон для справок:207-21-99, 207-21-57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Запись на амбулаторный прием пациентов с ХСН по телефону 207-08-08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7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A0A79F-9F46-4DF2-A16D-FE200FA510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997" y="2116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A0A79F-9F46-4DF2-A16D-FE200FA51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7" y="2116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1E5C7F-1F8B-44DB-AC02-E7DE57A63F2D}"/>
              </a:ext>
            </a:extLst>
          </p:cNvPr>
          <p:cNvSpPr txBox="1"/>
          <p:nvPr/>
        </p:nvSpPr>
        <p:spPr>
          <a:xfrm>
            <a:off x="282011" y="487110"/>
            <a:ext cx="10835478" cy="409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ru-RU" sz="3599" b="1" dirty="0">
                <a:solidFill>
                  <a:srgbClr val="FF0000"/>
                </a:solidFill>
                <a:latin typeface="Calibri" panose="020F0502020204030204"/>
              </a:rPr>
              <a:t>Сердечная недостаточность </a:t>
            </a:r>
            <a:r>
              <a:rPr lang="ru-RU" sz="2799" dirty="0">
                <a:solidFill>
                  <a:prstClr val="black"/>
                </a:solidFill>
                <a:latin typeface="Calibri" panose="020F0502020204030204"/>
              </a:rPr>
              <a:t>– это не отдельный диагноз, а клинический синдром, состоящий из основных симптомов ( например, одышки,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799" dirty="0">
                <a:solidFill>
                  <a:prstClr val="black"/>
                </a:solidFill>
                <a:latin typeface="Calibri" panose="020F0502020204030204"/>
              </a:rPr>
              <a:t>отеков лодыжек и усталости), которые могут сопровождаться признаками (например, повышенным давлением в яремных венах, легочными хрипами и периферическими отеками). </a:t>
            </a:r>
          </a:p>
          <a:p>
            <a:pPr defTabSz="914103">
              <a:defRPr/>
            </a:pPr>
            <a:r>
              <a:rPr lang="ru-RU" sz="2799" dirty="0">
                <a:solidFill>
                  <a:prstClr val="black"/>
                </a:solidFill>
                <a:latin typeface="Calibri" panose="020F0502020204030204"/>
              </a:rPr>
              <a:t>Это происходит из-за структурных и / или функциональных  изменений сердца, которые  приводят к повышенному внутрисердечному давлению и / или неадекватному сердечному выбросу в покое и / или во время физической нагрузки.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447A259-18B9-4DA8-9D0F-1E7CECDFB040}"/>
              </a:ext>
            </a:extLst>
          </p:cNvPr>
          <p:cNvSpPr txBox="1">
            <a:spLocks/>
          </p:cNvSpPr>
          <p:nvPr/>
        </p:nvSpPr>
        <p:spPr bwMode="auto">
          <a:xfrm>
            <a:off x="527099" y="6368929"/>
            <a:ext cx="10373869" cy="4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758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6pPr>
            <a:lvl7pPr marL="2077935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7pPr>
            <a:lvl8pPr marL="2535111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8pPr>
            <a:lvl9pPr marL="2992289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103">
              <a:buClr>
                <a:srgbClr val="44546A"/>
              </a:buClr>
              <a:defRPr/>
            </a:pP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Theresa A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McDonagh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</a:t>
            </a:r>
            <a:r>
              <a:rPr lang="en-US" kern="0">
                <a:solidFill>
                  <a:srgbClr val="2A2A2A"/>
                </a:solidFill>
                <a:latin typeface="Source Sans Pro" panose="020B0503030403020204" pitchFamily="34" charset="0"/>
              </a:rPr>
              <a:t>et al.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2021 ESC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Guidelines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for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diagnosis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treatment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acute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chronic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: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Developed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by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Task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Force for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diagnosis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treatment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acute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chronic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European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Society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Cardiology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(ESC)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With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special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contribution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Association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(HFA)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ESC, 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European</a:t>
            </a:r>
            <a:r>
              <a:rPr lang="lt-LT" i="1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i="1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Journal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2021;, ehab368, </a:t>
            </a:r>
            <a:r>
              <a:rPr lang="lt-LT" kern="0">
                <a:solidFill>
                  <a:srgbClr val="006FB7"/>
                </a:solidFill>
                <a:latin typeface="Source Sans Pro" panose="020B0503030403020204" pitchFamily="34" charset="0"/>
                <a:hlinkClick r:id="rId6"/>
              </a:rPr>
              <a:t>https://doi.org/10.1093/eurheartj/ehab368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, дата доступа 31</a:t>
            </a:r>
            <a:r>
              <a:rPr lang="en-US" i="1" kern="0">
                <a:solidFill>
                  <a:srgbClr val="333333"/>
                </a:solidFill>
                <a:latin typeface="interstateregular"/>
              </a:rPr>
              <a:t>.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08</a:t>
            </a:r>
            <a:r>
              <a:rPr lang="en-US" i="1" kern="0">
                <a:solidFill>
                  <a:srgbClr val="333333"/>
                </a:solidFill>
                <a:latin typeface="interstateregular"/>
              </a:rPr>
              <a:t>.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2021</a:t>
            </a: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7219B1-0593-4B13-875C-60E7503C3147}"/>
              </a:ext>
            </a:extLst>
          </p:cNvPr>
          <p:cNvSpPr txBox="1">
            <a:spLocks/>
          </p:cNvSpPr>
          <p:nvPr/>
        </p:nvSpPr>
        <p:spPr>
          <a:xfrm>
            <a:off x="615171" y="395478"/>
            <a:ext cx="11216987" cy="511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058">
              <a:defRPr/>
            </a:pPr>
            <a:endParaRPr lang="ru-RU" sz="2799">
              <a:solidFill>
                <a:srgbClr val="83005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2C62-C5A2-46F6-808D-CFF118081C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7289" y="-61911"/>
            <a:ext cx="10018712" cy="1752600"/>
          </a:xfrm>
        </p:spPr>
        <p:txBody>
          <a:bodyPr>
            <a:normAutofit/>
          </a:bodyPr>
          <a:lstStyle/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ru-RU" sz="26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Диагностика хронической сердечной недостаточности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87858F-53D5-4B25-BA18-7C6187A90BE9}"/>
              </a:ext>
            </a:extLst>
          </p:cNvPr>
          <p:cNvSpPr/>
          <p:nvPr/>
        </p:nvSpPr>
        <p:spPr>
          <a:xfrm>
            <a:off x="2346471" y="6606185"/>
            <a:ext cx="66046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по хронической сердечной недостаточности МЗ РФ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http://cr.rosminzdrav.ru/#!/recomend/134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C3A2A9-2CD0-4CB5-8829-347AD131045F}"/>
              </a:ext>
            </a:extLst>
          </p:cNvPr>
          <p:cNvGraphicFramePr/>
          <p:nvPr/>
        </p:nvGraphicFramePr>
        <p:xfrm>
          <a:off x="1015999" y="1690689"/>
          <a:ext cx="10664372" cy="467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0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AC7F46F-AB55-4360-8BF0-EE5F578CD0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997" y="2116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AC7F46F-AB55-4360-8BF0-EE5F578CD0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7" y="2116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DD6991-2815-4948-8B14-C444E021FFF4}"/>
              </a:ext>
            </a:extLst>
          </p:cNvPr>
          <p:cNvGraphicFramePr>
            <a:graphicFrameLocks noGrp="1"/>
          </p:cNvGraphicFramePr>
          <p:nvPr/>
        </p:nvGraphicFramePr>
        <p:xfrm>
          <a:off x="427527" y="1700003"/>
          <a:ext cx="11336946" cy="3164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0284">
                  <a:extLst>
                    <a:ext uri="{9D8B030D-6E8A-4147-A177-3AD203B41FA5}">
                      <a16:colId xmlns:a16="http://schemas.microsoft.com/office/drawing/2014/main" val="499702661"/>
                    </a:ext>
                  </a:extLst>
                </a:gridCol>
                <a:gridCol w="596504">
                  <a:extLst>
                    <a:ext uri="{9D8B030D-6E8A-4147-A177-3AD203B41FA5}">
                      <a16:colId xmlns:a16="http://schemas.microsoft.com/office/drawing/2014/main" val="3728473088"/>
                    </a:ext>
                  </a:extLst>
                </a:gridCol>
                <a:gridCol w="2384928">
                  <a:extLst>
                    <a:ext uri="{9D8B030D-6E8A-4147-A177-3AD203B41FA5}">
                      <a16:colId xmlns:a16="http://schemas.microsoft.com/office/drawing/2014/main" val="998728818"/>
                    </a:ext>
                  </a:extLst>
                </a:gridCol>
                <a:gridCol w="2466652">
                  <a:extLst>
                    <a:ext uri="{9D8B030D-6E8A-4147-A177-3AD203B41FA5}">
                      <a16:colId xmlns:a16="http://schemas.microsoft.com/office/drawing/2014/main" val="994530218"/>
                    </a:ext>
                  </a:extLst>
                </a:gridCol>
                <a:gridCol w="4848578">
                  <a:extLst>
                    <a:ext uri="{9D8B030D-6E8A-4147-A177-3AD203B41FA5}">
                      <a16:colId xmlns:a16="http://schemas.microsoft.com/office/drawing/2014/main" val="3910801253"/>
                    </a:ext>
                  </a:extLst>
                </a:gridCol>
              </a:tblGrid>
              <a:tr h="1188353">
                <a:tc gridSpan="2">
                  <a:txBody>
                    <a:bodyPr/>
                    <a:lstStyle/>
                    <a:p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Тип СН</a:t>
                      </a:r>
                    </a:p>
                  </a:txBody>
                  <a:tcPr marL="91412" marR="91412" marT="45706" marB="45706"/>
                </a:tc>
                <a:tc hMerge="1">
                  <a:txBody>
                    <a:bodyPr/>
                    <a:lstStyle/>
                    <a:p>
                      <a:r>
                        <a:rPr lang="ru-RU" sz="2400" b="1" kern="1200">
                          <a:solidFill>
                            <a:srgbClr val="83005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lang="en-US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со сниженной ФВ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СН с умеренно сниженной ФВ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СН с сохраненной ФВ</a:t>
                      </a:r>
                    </a:p>
                    <a:p>
                      <a:pPr marL="0" algn="l" defTabSz="914400" rtl="0" eaLnBrk="1" latinLnBrk="0" hangingPunct="1"/>
                      <a:endParaRPr lang="ru-RU" sz="2400" b="1" kern="1200">
                        <a:solidFill>
                          <a:srgbClr val="07A1D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706" marB="45706"/>
                </a:tc>
                <a:extLst>
                  <a:ext uri="{0D108BD9-81ED-4DB2-BD59-A6C34878D82A}">
                    <a16:rowId xmlns:a16="http://schemas.microsoft.com/office/drawing/2014/main" val="1207710674"/>
                  </a:ext>
                </a:extLst>
              </a:tr>
              <a:tr h="370726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rgbClr val="83005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ru-RU" sz="2400" b="1" kern="1200">
                          <a:solidFill>
                            <a:srgbClr val="07A1DE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</a:p>
                  </a:txBody>
                  <a:tcPr marL="91412" marR="91412" marT="45706" marB="45706" vert="vert270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Симптомы± признаки</a:t>
                      </a:r>
                      <a:r>
                        <a:rPr lang="en-US" sz="1500" baseline="30000"/>
                        <a:t>a</a:t>
                      </a:r>
                      <a:endParaRPr lang="ru-RU" sz="1500" baseline="30000"/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/>
                        <a:t>Симптомы± признаки</a:t>
                      </a:r>
                      <a:r>
                        <a:rPr lang="en-US" sz="1500" baseline="30000"/>
                        <a:t>a</a:t>
                      </a:r>
                      <a:endParaRPr lang="ru-RU" sz="1500"/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/>
                        <a:t>Симптомы± признаки</a:t>
                      </a:r>
                      <a:r>
                        <a:rPr lang="en-US" sz="1500" baseline="30000"/>
                        <a:t>a</a:t>
                      </a:r>
                      <a:endParaRPr lang="ru-RU" sz="1500"/>
                    </a:p>
                  </a:txBody>
                  <a:tcPr marL="91412" marR="91412" marT="45706" marB="45706"/>
                </a:tc>
                <a:extLst>
                  <a:ext uri="{0D108BD9-81ED-4DB2-BD59-A6C34878D82A}">
                    <a16:rowId xmlns:a16="http://schemas.microsoft.com/office/drawing/2014/main" val="2158519168"/>
                  </a:ext>
                </a:extLst>
              </a:tr>
              <a:tr h="370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ФВ ЛЖ ≤ 40%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ФВ ЛЖ 41 – 49%</a:t>
                      </a:r>
                      <a:r>
                        <a:rPr lang="en-US" sz="1500" baseline="30000"/>
                        <a:t>b</a:t>
                      </a:r>
                      <a:endParaRPr lang="ru-RU" sz="1500"/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ФВ ЛЖ ≥ 50%</a:t>
                      </a:r>
                    </a:p>
                  </a:txBody>
                  <a:tcPr marL="91412" marR="91412" marT="45706" marB="45706"/>
                </a:tc>
                <a:extLst>
                  <a:ext uri="{0D108BD9-81ED-4DB2-BD59-A6C34878D82A}">
                    <a16:rowId xmlns:a16="http://schemas.microsoft.com/office/drawing/2014/main" val="2582685642"/>
                  </a:ext>
                </a:extLst>
              </a:tr>
              <a:tr h="1208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-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-</a:t>
                      </a:r>
                    </a:p>
                  </a:txBody>
                  <a:tcPr marL="91412" marR="91412" marT="45706" marB="45706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Объективное подтверждение структурных и/или  функциональных нарушений сердца, соответствующих  диастолической дисфункции ЛЖ/повышению давления наполнения  ЛЖ , включая повышение натрийуретических пептидов.</a:t>
                      </a:r>
                      <a:r>
                        <a:rPr lang="en-US" sz="1500" baseline="30000"/>
                        <a:t>c</a:t>
                      </a:r>
                      <a:endParaRPr lang="ru-RU" sz="1500" baseline="30000"/>
                    </a:p>
                  </a:txBody>
                  <a:tcPr marL="91412" marR="91412" marT="45706" marB="45706"/>
                </a:tc>
                <a:extLst>
                  <a:ext uri="{0D108BD9-81ED-4DB2-BD59-A6C34878D82A}">
                    <a16:rowId xmlns:a16="http://schemas.microsoft.com/office/drawing/2014/main" val="3028266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06FDF5-6E80-45C8-B5B7-4A1B81AE6223}"/>
              </a:ext>
            </a:extLst>
          </p:cNvPr>
          <p:cNvSpPr txBox="1"/>
          <p:nvPr/>
        </p:nvSpPr>
        <p:spPr>
          <a:xfrm>
            <a:off x="414510" y="5157998"/>
            <a:ext cx="1133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Признаки могут отсутствовать на ранних стадиях 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 CH </a:t>
            </a: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 (особенно при СН со сниженной ФВ) и у пациентов, прошедших оптимальное лечение.</a:t>
            </a:r>
          </a:p>
          <a:p>
            <a:pPr defTabSz="914103">
              <a:defRPr/>
            </a:pP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b Для диагностики СН с умеренно сниженной ФВ  наличие других признаков структурного заболевания сердца (например, увеличение размера левого предсердия, гипертрофия ЛЖ или </a:t>
            </a:r>
            <a:r>
              <a:rPr lang="ru-RU" sz="1200" err="1">
                <a:solidFill>
                  <a:prstClr val="black"/>
                </a:solidFill>
                <a:latin typeface="Calibri" panose="020F0502020204030204"/>
              </a:rPr>
              <a:t>эхокардиографические</a:t>
            </a: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нарушение наполнения ЛЖ) делает диагноз более вероятным.</a:t>
            </a:r>
          </a:p>
          <a:p>
            <a:pPr defTabSz="914103">
              <a:defRPr/>
            </a:pP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с Для диагностики СН с сохраненной ФВ, чем больше количество нарушений, тем выше вероятность </a:t>
            </a:r>
            <a:r>
              <a:rPr lang="ru-RU" sz="1200" err="1">
                <a:solidFill>
                  <a:prstClr val="black"/>
                </a:solidFill>
                <a:latin typeface="Calibri" panose="020F0502020204030204"/>
              </a:rPr>
              <a:t>СНсФВ</a:t>
            </a:r>
            <a:r>
              <a:rPr lang="ru-RU" sz="120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28526" indent="-228526" defTabSz="914103">
              <a:buFontTx/>
              <a:buAutoNum type="arabicPeriod"/>
              <a:defRPr/>
            </a:pPr>
            <a:endParaRPr lang="ru-RU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A73F-9166-40A3-8134-9F0375E1C10A}"/>
              </a:ext>
            </a:extLst>
          </p:cNvPr>
          <p:cNvSpPr txBox="1">
            <a:spLocks/>
          </p:cNvSpPr>
          <p:nvPr/>
        </p:nvSpPr>
        <p:spPr bwMode="auto">
          <a:xfrm>
            <a:off x="272033" y="6423015"/>
            <a:ext cx="10373869" cy="4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758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6pPr>
            <a:lvl7pPr marL="2077935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7pPr>
            <a:lvl8pPr marL="2535111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8pPr>
            <a:lvl9pPr marL="2992289" indent="-17620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103">
              <a:buClr>
                <a:srgbClr val="44546A"/>
              </a:buClr>
              <a:defRPr/>
            </a:pP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Theresa A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McDonagh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</a:t>
            </a:r>
            <a:r>
              <a:rPr lang="en-US" kern="0">
                <a:solidFill>
                  <a:srgbClr val="2A2A2A"/>
                </a:solidFill>
                <a:latin typeface="Source Sans Pro" panose="020B0503030403020204" pitchFamily="34" charset="0"/>
              </a:rPr>
              <a:t>et al.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2021 ESC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Guidelines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for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diagnosis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treatment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acute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chronic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: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Developed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by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Task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Force for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diagnosis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treatment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acute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chronic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European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Society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Cardiology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(ESC)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With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special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contribution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Failure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Association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(HFA)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of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the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 ESC, 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European</a:t>
            </a:r>
            <a:r>
              <a:rPr lang="lt-LT" i="1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Heart</a:t>
            </a:r>
            <a:r>
              <a:rPr lang="lt-LT" i="1" kern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lt-LT" i="1" kern="0" err="1">
                <a:solidFill>
                  <a:srgbClr val="2A2A2A"/>
                </a:solidFill>
                <a:latin typeface="Source Sans Pro" panose="020B0503030403020204" pitchFamily="34" charset="0"/>
              </a:rPr>
              <a:t>Journal</a:t>
            </a:r>
            <a:r>
              <a:rPr lang="lt-LT" kern="0">
                <a:solidFill>
                  <a:srgbClr val="2A2A2A"/>
                </a:solidFill>
                <a:latin typeface="Source Sans Pro" panose="020B0503030403020204" pitchFamily="34" charset="0"/>
              </a:rPr>
              <a:t>, 2021;, ehab368, </a:t>
            </a:r>
            <a:r>
              <a:rPr lang="lt-LT" kern="0">
                <a:solidFill>
                  <a:srgbClr val="006FB7"/>
                </a:solidFill>
                <a:latin typeface="Source Sans Pro" panose="020B0503030403020204" pitchFamily="34" charset="0"/>
                <a:hlinkClick r:id="rId6"/>
              </a:rPr>
              <a:t>https://doi.org/10.1093/eurheartj/ehab368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, дата доступа 31</a:t>
            </a:r>
            <a:r>
              <a:rPr lang="en-US" i="1" kern="0">
                <a:solidFill>
                  <a:srgbClr val="333333"/>
                </a:solidFill>
                <a:latin typeface="interstateregular"/>
              </a:rPr>
              <a:t>.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08</a:t>
            </a:r>
            <a:r>
              <a:rPr lang="en-US" i="1" kern="0">
                <a:solidFill>
                  <a:srgbClr val="333333"/>
                </a:solidFill>
                <a:latin typeface="interstateregular"/>
              </a:rPr>
              <a:t>.</a:t>
            </a:r>
            <a:r>
              <a:rPr lang="ru-RU" i="1" kern="0">
                <a:solidFill>
                  <a:srgbClr val="333333"/>
                </a:solidFill>
                <a:latin typeface="interstateregular"/>
              </a:rPr>
              <a:t>2021</a:t>
            </a: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73E70C-2849-4DF1-98B7-9C3CC5C1B322}"/>
              </a:ext>
            </a:extLst>
          </p:cNvPr>
          <p:cNvSpPr txBox="1">
            <a:spLocks/>
          </p:cNvSpPr>
          <p:nvPr/>
        </p:nvSpPr>
        <p:spPr>
          <a:xfrm>
            <a:off x="414510" y="275619"/>
            <a:ext cx="11216987" cy="511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058">
              <a:defRPr/>
            </a:pPr>
            <a:endParaRPr lang="ru-RU" sz="2799">
              <a:solidFill>
                <a:srgbClr val="830051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E7B908-C14F-42FB-A285-6173DBF5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04" y="541008"/>
            <a:ext cx="10231393" cy="1130300"/>
          </a:xfrm>
        </p:spPr>
        <p:txBody>
          <a:bodyPr vert="horz">
            <a:normAutofit fontScale="90000"/>
          </a:bodyPr>
          <a:lstStyle/>
          <a:p>
            <a:r>
              <a:rPr lang="ru-RU"/>
              <a:t>ESC  2021: определение сердечной недостаточности со сниженной, умеренно сниженной и сохранной  фракцией выброса</a:t>
            </a:r>
            <a:br>
              <a:rPr lang="ru-RU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Регистр ХСН на территории Самарской области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8" y="2375949"/>
            <a:ext cx="9778409" cy="68749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1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365126"/>
            <a:ext cx="9778409" cy="687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Алгоритм работы врача поликлиники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377" y="1043024"/>
            <a:ext cx="10774424" cy="396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Путь: “Рабочие </a:t>
            </a:r>
            <a:r>
              <a:rPr lang="ru-RU" i="1" dirty="0"/>
              <a:t>места → </a:t>
            </a:r>
            <a:r>
              <a:rPr lang="ru-RU" i="1" dirty="0" smtClean="0"/>
              <a:t>Дневник → Оказать”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3"/>
          <a:stretch/>
        </p:blipFill>
        <p:spPr>
          <a:xfrm>
            <a:off x="-14177" y="2117502"/>
            <a:ext cx="12172943" cy="34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1229</Words>
  <Application>Microsoft Office PowerPoint</Application>
  <PresentationFormat>Широкоэкранный</PresentationFormat>
  <Paragraphs>147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맑은 고딕</vt:lpstr>
      <vt:lpstr>Arial</vt:lpstr>
      <vt:lpstr>Arial Black</vt:lpstr>
      <vt:lpstr>Calibri</vt:lpstr>
      <vt:lpstr>Calibri Light</vt:lpstr>
      <vt:lpstr>Helvetica Light</vt:lpstr>
      <vt:lpstr>interstateregular</vt:lpstr>
      <vt:lpstr>Source Sans Pro</vt:lpstr>
      <vt:lpstr>Times New Roman</vt:lpstr>
      <vt:lpstr>Wingdings</vt:lpstr>
      <vt:lpstr>Тема Office</vt:lpstr>
      <vt:lpstr>think-cell Slide</vt:lpstr>
      <vt:lpstr>Ведение регистра ХСН (1 этап)</vt:lpstr>
      <vt:lpstr>Cердечно-сосудистые заболевания являются основной причиной смерти во всем мире</vt:lpstr>
      <vt:lpstr>Лечение ХСН- важный шаг к снижению показателя смертности  от сердечно-сосудистых заболеваний </vt:lpstr>
      <vt:lpstr>Презентация PowerPoint</vt:lpstr>
      <vt:lpstr>Диагностика хронической сердечной недостаточности</vt:lpstr>
      <vt:lpstr>ESC  2021: определение сердечной недостаточности со сниженной, умеренно сниженной и сохранной  фракцией выброса </vt:lpstr>
      <vt:lpstr>Презентация PowerPoint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поликлиники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Алгоритм работы врача стационара</vt:lpstr>
      <vt:lpstr>Презентация PowerPoint</vt:lpstr>
      <vt:lpstr>Информация! Важно!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медицинских учреждений региона к приему и оказанию медицинской помощи лицам, подлежащим лечению в связи с подозрением на новую коронавирусную инфекцию  О ходе вакцинации от новой коронавирусной инфекции в Самарской области</dc:title>
  <dc:creator>Устинова Елена Владимировна</dc:creator>
  <cp:lastModifiedBy>Скуратова Мария Алексеевна</cp:lastModifiedBy>
  <cp:revision>202</cp:revision>
  <cp:lastPrinted>2021-08-30T08:33:59Z</cp:lastPrinted>
  <dcterms:modified xsi:type="dcterms:W3CDTF">2022-07-19T09:43:22Z</dcterms:modified>
</cp:coreProperties>
</file>