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12"/>
  </p:notesMasterIdLst>
  <p:sldIdLst>
    <p:sldId id="274" r:id="rId2"/>
    <p:sldId id="297" r:id="rId3"/>
    <p:sldId id="298" r:id="rId4"/>
    <p:sldId id="301" r:id="rId5"/>
    <p:sldId id="299" r:id="rId6"/>
    <p:sldId id="300" r:id="rId7"/>
    <p:sldId id="303" r:id="rId8"/>
    <p:sldId id="302" r:id="rId9"/>
    <p:sldId id="304" r:id="rId10"/>
    <p:sldId id="295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рельникова Татьяна Александровна" initials="СТА" lastIdx="5" clrIdx="0">
    <p:extLst>
      <p:ext uri="{19B8F6BF-5375-455C-9EA6-DF929625EA0E}">
        <p15:presenceInfo xmlns:p15="http://schemas.microsoft.com/office/powerpoint/2012/main" userId="S-1-5-21-762636185-3420163098-3385589023-11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73" autoAdjust="0"/>
    <p:restoredTop sz="94211" autoAdjust="0"/>
  </p:normalViewPr>
  <p:slideViewPr>
    <p:cSldViewPr>
      <p:cViewPr varScale="1">
        <p:scale>
          <a:sx n="109" d="100"/>
          <a:sy n="109" d="100"/>
        </p:scale>
        <p:origin x="19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7B3F7-C772-4297-B97B-CB5450BA877E}" type="datetimeFigureOut">
              <a:rPr lang="ru-RU" smtClean="0"/>
              <a:t>11.01.2022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F79DD-6AF2-451A-873C-D1BD435E284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56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02138-306B-4EDC-A1DC-E1D0CCF268F0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592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02138-306B-4EDC-A1DC-E1D0CCF268F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608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02138-306B-4EDC-A1DC-E1D0CCF268F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46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02138-306B-4EDC-A1DC-E1D0CCF268F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03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02138-306B-4EDC-A1DC-E1D0CCF268F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316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02138-306B-4EDC-A1DC-E1D0CCF268F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604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02138-306B-4EDC-A1DC-E1D0CCF268F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6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02138-306B-4EDC-A1DC-E1D0CCF268F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864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02138-306B-4EDC-A1DC-E1D0CCF268F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90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02138-306B-4EDC-A1DC-E1D0CCF268F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36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9EB-3761-4F91-90A7-EFFC2D26BF26}" type="datetimeFigureOut">
              <a:rPr lang="ru-RU" smtClean="0"/>
              <a:pPr/>
              <a:t>11.01.2022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0E95-2A47-4640-81BE-DF54603589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9EB-3761-4F91-90A7-EFFC2D26BF26}" type="datetimeFigureOut">
              <a:rPr lang="ru-RU" smtClean="0"/>
              <a:pPr/>
              <a:t>11.01.2022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0E95-2A47-4640-81BE-DF54603589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9EB-3761-4F91-90A7-EFFC2D26BF26}" type="datetimeFigureOut">
              <a:rPr lang="ru-RU" smtClean="0"/>
              <a:pPr/>
              <a:t>11.01.2022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0E95-2A47-4640-81BE-DF54603589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9EB-3761-4F91-90A7-EFFC2D26BF26}" type="datetimeFigureOut">
              <a:rPr lang="ru-RU" smtClean="0"/>
              <a:pPr/>
              <a:t>11.01.2022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0E95-2A47-4640-81BE-DF54603589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9EB-3761-4F91-90A7-EFFC2D26BF26}" type="datetimeFigureOut">
              <a:rPr lang="ru-RU" smtClean="0"/>
              <a:pPr/>
              <a:t>11.01.2022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0E95-2A47-4640-81BE-DF54603589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9EB-3761-4F91-90A7-EFFC2D26BF26}" type="datetimeFigureOut">
              <a:rPr lang="ru-RU" smtClean="0"/>
              <a:pPr/>
              <a:t>11.01.2022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0E95-2A47-4640-81BE-DF54603589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9EB-3761-4F91-90A7-EFFC2D26BF26}" type="datetimeFigureOut">
              <a:rPr lang="ru-RU" smtClean="0"/>
              <a:pPr/>
              <a:t>11.01.2022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0E95-2A47-4640-81BE-DF54603589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9EB-3761-4F91-90A7-EFFC2D26BF26}" type="datetimeFigureOut">
              <a:rPr lang="ru-RU" smtClean="0"/>
              <a:pPr/>
              <a:t>11.01.2022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0E95-2A47-4640-81BE-DF54603589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9EB-3761-4F91-90A7-EFFC2D26BF26}" type="datetimeFigureOut">
              <a:rPr lang="ru-RU" smtClean="0"/>
              <a:pPr/>
              <a:t>11.01.2022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0E95-2A47-4640-81BE-DF54603589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9EB-3761-4F91-90A7-EFFC2D26BF26}" type="datetimeFigureOut">
              <a:rPr lang="ru-RU" smtClean="0"/>
              <a:pPr/>
              <a:t>11.01.2022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0E95-2A47-4640-81BE-DF54603589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9EB-3761-4F91-90A7-EFFC2D26BF26}" type="datetimeFigureOut">
              <a:rPr lang="ru-RU" smtClean="0"/>
              <a:pPr/>
              <a:t>11.01.2022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0E95-2A47-4640-81BE-DF54603589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AA9EB-3761-4F91-90A7-EFFC2D26BF26}" type="datetimeFigureOut">
              <a:rPr lang="ru-RU" smtClean="0"/>
              <a:pPr/>
              <a:t>11.01.2022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10E95-2A47-4640-81BE-DF54603589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us02web.zoom.us/j/82238526416?pwd=N1Q4eFZIM3EwL0ROWktMOS9CQjVkQT0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j/82238526416?pwd=N1Q4eFZIM3EwL0ROWktMOS9CQjVkQT09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er.mz63.ru/" TargetMode="External"/><Relationship Id="rId4" Type="http://schemas.openxmlformats.org/officeDocument/2006/relationships/hyperlink" Target="https://us02web.zoom.us/j/82238526416?pwd=N1Q4eFZIM3EwL0ROWktMOS9CQjVkQT0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us02web.zoom.us/j/82238526416?pwd=N1Q4eFZIM3EwL0ROWktMOS9CQjVkQT0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us02web.zoom.us/j/82238526416?pwd=N1Q4eFZIM3EwL0ROWktMOS9CQjVkQT0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us02web.zoom.us/j/82238526416?pwd=N1Q4eFZIM3EwL0ROWktMOS9CQjVkQT0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edsd.bars.group/projects/SAMARA1LP/issues/SAMARA1LP" TargetMode="External"/><Relationship Id="rId5" Type="http://schemas.openxmlformats.org/officeDocument/2006/relationships/hyperlink" Target="mailto:ivanovii@mail.ru" TargetMode="External"/><Relationship Id="rId4" Type="http://schemas.openxmlformats.org/officeDocument/2006/relationships/hyperlink" Target="https://us02web.zoom.us/j/82238526416?pwd=N1Q4eFZIM3EwL0ROWktMOS9CQjVkQT0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us02web.zoom.us/j/82238526416?pwd=N1Q4eFZIM3EwL0ROWktMOS9CQjVkQT0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s://us02web.zoom.us/j/82238526416?pwd=N1Q4eFZIM3EwL0ROWktMOS9CQjVkQT0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us02web.zoom.us/j/82238526416?pwd=N1Q4eFZIM3EwL0ROWktMOS9CQjVkQT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flipV="1">
            <a:off x="971550" y="1285860"/>
            <a:ext cx="8172450" cy="214314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</a:t>
            </a:r>
          </a:p>
        </p:txBody>
      </p:sp>
      <p:pic>
        <p:nvPicPr>
          <p:cNvPr id="3075" name="Picture 9" descr="МИАЦ - Главная"/>
          <p:cNvPicPr>
            <a:picLocks noChangeAspect="1" noChangeArrowheads="1"/>
          </p:cNvPicPr>
          <p:nvPr/>
        </p:nvPicPr>
        <p:blipFill>
          <a:blip r:embed="rId3" cstate="print"/>
          <a:srcRect r="75525" b="23116"/>
          <a:stretch>
            <a:fillRect/>
          </a:stretch>
        </p:blipFill>
        <p:spPr bwMode="auto">
          <a:xfrm>
            <a:off x="142844" y="1071546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Заголовок 5"/>
          <p:cNvSpPr>
            <a:spLocks noGrp="1"/>
          </p:cNvSpPr>
          <p:nvPr>
            <p:ph type="ctrTitle"/>
          </p:nvPr>
        </p:nvSpPr>
        <p:spPr>
          <a:xfrm>
            <a:off x="434105" y="522156"/>
            <a:ext cx="8678197" cy="634392"/>
          </a:xfrm>
        </p:spPr>
        <p:txBody>
          <a:bodyPr>
            <a:noAutofit/>
          </a:bodyPr>
          <a:lstStyle/>
          <a:p>
            <a:pPr algn="l"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Организация технической поддержки ЕМИАС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Дата проведения: 11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января 2022 года 14:00                                                                                    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Место проведения: ВКС (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11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us02web.zoom.us/j/82238526416?pwd=N1Q4eFZIM3EwL0ROWktMOS9CQjVkQT09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				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7" y="1988840"/>
            <a:ext cx="8179272" cy="1728192"/>
          </a:xfrm>
        </p:spPr>
        <p:txBody>
          <a:bodyPr>
            <a:noAutofit/>
          </a:bodyPr>
          <a:lstStyle/>
          <a:p>
            <a:pPr algn="just"/>
            <a:r>
              <a:rPr lang="ru-RU" sz="1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обсуждения:</a:t>
            </a:r>
            <a:endParaRPr lang="ru-RU" sz="18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Договора Технической поддержки ЕМИАС и его приложений;</a:t>
            </a:r>
          </a:p>
          <a:p>
            <a:pPr marL="342900" indent="-342900" algn="just"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участники Технической поддержки ЕМИАС;</a:t>
            </a:r>
          </a:p>
          <a:p>
            <a:pPr marL="342900" indent="-342900" algn="just"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организации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ехнической поддержки ЕМИАС;</a:t>
            </a:r>
          </a:p>
          <a:p>
            <a:pPr marL="342900" indent="-342900" algn="just"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работы Системы учета запросов (СУЗ). 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004703"/>
            <a:ext cx="2142260" cy="781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flipV="1">
            <a:off x="971550" y="1285860"/>
            <a:ext cx="8172450" cy="214314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</a:t>
            </a:r>
          </a:p>
        </p:txBody>
      </p:sp>
      <p:sp>
        <p:nvSpPr>
          <p:cNvPr id="3076" name="Заголовок 5"/>
          <p:cNvSpPr>
            <a:spLocks noGrp="1"/>
          </p:cNvSpPr>
          <p:nvPr>
            <p:ph type="ctrTitle"/>
          </p:nvPr>
        </p:nvSpPr>
        <p:spPr>
          <a:xfrm>
            <a:off x="142843" y="387137"/>
            <a:ext cx="8678197" cy="954914"/>
          </a:xfrm>
        </p:spPr>
        <p:txBody>
          <a:bodyPr>
            <a:noAutofit/>
          </a:bodyPr>
          <a:lstStyle/>
          <a:p>
            <a:pPr algn="l">
              <a:spcAft>
                <a:spcPts val="1000"/>
              </a:spcAf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Дата проведения: 11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января 2022 года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14:00                                                                                 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Место проведения: ВКС (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https://us02web.zoom.us/j/82238526416?pwd=N1Q4eFZIM3EwL0ROWktMOS9CQjVkQT09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				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09724"/>
            <a:ext cx="9144000" cy="534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МИАЦ - Главная"/>
          <p:cNvPicPr>
            <a:picLocks noChangeAspect="1" noChangeArrowheads="1"/>
          </p:cNvPicPr>
          <p:nvPr/>
        </p:nvPicPr>
        <p:blipFill>
          <a:blip r:embed="rId5" cstate="print"/>
          <a:srcRect r="75525" b="23116"/>
          <a:stretch>
            <a:fillRect/>
          </a:stretch>
        </p:blipFill>
        <p:spPr bwMode="auto">
          <a:xfrm>
            <a:off x="142844" y="1071546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44126" y="1773507"/>
            <a:ext cx="7387754" cy="84870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5" y="4509120"/>
            <a:ext cx="3244229" cy="234888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5" y="1004258"/>
            <a:ext cx="2142260" cy="77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flipV="1">
            <a:off x="971550" y="1285860"/>
            <a:ext cx="8172450" cy="214314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</a:t>
            </a:r>
          </a:p>
        </p:txBody>
      </p:sp>
      <p:pic>
        <p:nvPicPr>
          <p:cNvPr id="3075" name="Picture 9" descr="МИАЦ - Главная"/>
          <p:cNvPicPr>
            <a:picLocks noChangeAspect="1" noChangeArrowheads="1"/>
          </p:cNvPicPr>
          <p:nvPr/>
        </p:nvPicPr>
        <p:blipFill>
          <a:blip r:embed="rId3" cstate="print"/>
          <a:srcRect r="75525" b="23116"/>
          <a:stretch>
            <a:fillRect/>
          </a:stretch>
        </p:blipFill>
        <p:spPr bwMode="auto">
          <a:xfrm>
            <a:off x="142844" y="1071546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Заголовок 5"/>
          <p:cNvSpPr>
            <a:spLocks noGrp="1"/>
          </p:cNvSpPr>
          <p:nvPr>
            <p:ph type="ctrTitle"/>
          </p:nvPr>
        </p:nvSpPr>
        <p:spPr>
          <a:xfrm>
            <a:off x="434105" y="522156"/>
            <a:ext cx="8678197" cy="634392"/>
          </a:xfrm>
        </p:spPr>
        <p:txBody>
          <a:bodyPr>
            <a:noAutofit/>
          </a:bodyPr>
          <a:lstStyle/>
          <a:p>
            <a:pPr algn="l"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Организация технической поддержки ЕМИАС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Дата проведения: 11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января 2022 года 14:00                                                                                    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Место проведения: ВКС (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11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us02web.zoom.us/j/82238526416?pwd=N1Q4eFZIM3EwL0ROWktMOS9CQjVkQT09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				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7" y="1807993"/>
            <a:ext cx="8179272" cy="4679834"/>
          </a:xfrm>
        </p:spPr>
        <p:txBody>
          <a:bodyPr>
            <a:noAutofit/>
          </a:bodyPr>
          <a:lstStyle/>
          <a:p>
            <a:pPr marL="342900" indent="-342900" algn="just"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Договора Технической поддержки ЕМИАС и его приложений</a:t>
            </a:r>
          </a:p>
          <a:p>
            <a:pPr algn="just"/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компоненты ЕМИАС, по которым осуществляется сопровождение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информационная система (МИС)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–ЕМИАС</a:t>
            </a:r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информационная система (Подсистема ЛИС)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регистратура (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https://er.mz63.ru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родовспоможения (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РИСАР)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взаимодействия с региональными и федеральными информационными системами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и назначение оказываемых услуг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бесперебойное функционирование ЕМИАС с обеспечением надежности, требуемой производительности и отказоустойчивости в процессе ее эксплуатации;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прием, регистрация и обработка обращений, решение запросов, связанных с функционированием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ЕМИАС,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системы учета запросов технической поддержки;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в актуальном состоянии сервисов взаимодействия со сторонними информационными системами и сервисами единой государственной информационной системы в сфере здравоохранения (ЕГИСЗ).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в актуальном состоянии справочников НСИ</a:t>
            </a:r>
          </a:p>
          <a:p>
            <a:pPr algn="just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1004703"/>
            <a:ext cx="2142260" cy="7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flipV="1">
            <a:off x="971550" y="1285860"/>
            <a:ext cx="8172450" cy="214314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</a:t>
            </a:r>
          </a:p>
        </p:txBody>
      </p:sp>
      <p:pic>
        <p:nvPicPr>
          <p:cNvPr id="3075" name="Picture 9" descr="МИАЦ - Главная"/>
          <p:cNvPicPr>
            <a:picLocks noChangeAspect="1" noChangeArrowheads="1"/>
          </p:cNvPicPr>
          <p:nvPr/>
        </p:nvPicPr>
        <p:blipFill>
          <a:blip r:embed="rId3" cstate="print"/>
          <a:srcRect r="75525" b="23116"/>
          <a:stretch>
            <a:fillRect/>
          </a:stretch>
        </p:blipFill>
        <p:spPr bwMode="auto">
          <a:xfrm>
            <a:off x="142844" y="1071546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Заголовок 5"/>
          <p:cNvSpPr>
            <a:spLocks noGrp="1"/>
          </p:cNvSpPr>
          <p:nvPr>
            <p:ph type="ctrTitle"/>
          </p:nvPr>
        </p:nvSpPr>
        <p:spPr>
          <a:xfrm>
            <a:off x="434105" y="522156"/>
            <a:ext cx="8678197" cy="634392"/>
          </a:xfrm>
        </p:spPr>
        <p:txBody>
          <a:bodyPr>
            <a:noAutofit/>
          </a:bodyPr>
          <a:lstStyle/>
          <a:p>
            <a:pPr algn="l"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Организация технической поддержки ЕМИАС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Дата проведения: 11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января 2022 года 14:00                                                                                    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Место проведения: ВКС (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11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us02web.zoom.us/j/82238526416?pwd=N1Q4eFZIM3EwL0ROWktMOS9CQjVkQT09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				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7" y="1771898"/>
            <a:ext cx="8179272" cy="259160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Основные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Технической поддержки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ЕМИАС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Заказчики (Медицинские организации / МО)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ЕМИАС (МИАЦ)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</a:t>
            </a:r>
          </a:p>
          <a:p>
            <a:pPr lvl="1" algn="just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Партнеры-подрядчики (С-Тех, </a:t>
            </a: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Комсофт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Разработчик функциональных компонент ЕМИАС (</a:t>
            </a: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Новософтим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004703"/>
            <a:ext cx="2142260" cy="7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flipV="1">
            <a:off x="971550" y="1285860"/>
            <a:ext cx="8172450" cy="214314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</a:t>
            </a:r>
          </a:p>
        </p:txBody>
      </p:sp>
      <p:pic>
        <p:nvPicPr>
          <p:cNvPr id="3075" name="Picture 9" descr="МИАЦ - Главная"/>
          <p:cNvPicPr>
            <a:picLocks noChangeAspect="1" noChangeArrowheads="1"/>
          </p:cNvPicPr>
          <p:nvPr/>
        </p:nvPicPr>
        <p:blipFill>
          <a:blip r:embed="rId3" cstate="print"/>
          <a:srcRect r="75525" b="23116"/>
          <a:stretch>
            <a:fillRect/>
          </a:stretch>
        </p:blipFill>
        <p:spPr bwMode="auto">
          <a:xfrm>
            <a:off x="142844" y="1071546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Заголовок 5"/>
          <p:cNvSpPr>
            <a:spLocks noGrp="1"/>
          </p:cNvSpPr>
          <p:nvPr>
            <p:ph type="ctrTitle"/>
          </p:nvPr>
        </p:nvSpPr>
        <p:spPr>
          <a:xfrm>
            <a:off x="434105" y="522156"/>
            <a:ext cx="8678197" cy="634392"/>
          </a:xfrm>
        </p:spPr>
        <p:txBody>
          <a:bodyPr>
            <a:noAutofit/>
          </a:bodyPr>
          <a:lstStyle/>
          <a:p>
            <a:pPr algn="l"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Организация технической поддержки ЕМИАС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Дата проведения: 11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января 2022 года 14:00                                                                                    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Место проведения: ВКС (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11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us02web.zoom.us/j/82238526416?pwd=N1Q4eFZIM3EwL0ROWktMOS9CQjVkQT09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				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04183" y="1771898"/>
            <a:ext cx="8179272" cy="259160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Оператора ЕМИАС (МИАЦ)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96" y="1785926"/>
            <a:ext cx="7724775" cy="4000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1004703"/>
            <a:ext cx="2142260" cy="7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flipV="1">
            <a:off x="971550" y="1285860"/>
            <a:ext cx="8172450" cy="214314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</a:t>
            </a:r>
          </a:p>
        </p:txBody>
      </p:sp>
      <p:pic>
        <p:nvPicPr>
          <p:cNvPr id="3075" name="Picture 9" descr="МИАЦ - Главная"/>
          <p:cNvPicPr>
            <a:picLocks noChangeAspect="1" noChangeArrowheads="1"/>
          </p:cNvPicPr>
          <p:nvPr/>
        </p:nvPicPr>
        <p:blipFill>
          <a:blip r:embed="rId3" cstate="print"/>
          <a:srcRect r="75525" b="23116"/>
          <a:stretch>
            <a:fillRect/>
          </a:stretch>
        </p:blipFill>
        <p:spPr bwMode="auto">
          <a:xfrm>
            <a:off x="142844" y="1071546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Заголовок 5"/>
          <p:cNvSpPr>
            <a:spLocks noGrp="1"/>
          </p:cNvSpPr>
          <p:nvPr>
            <p:ph type="ctrTitle"/>
          </p:nvPr>
        </p:nvSpPr>
        <p:spPr>
          <a:xfrm>
            <a:off x="434105" y="522156"/>
            <a:ext cx="8678197" cy="634392"/>
          </a:xfrm>
        </p:spPr>
        <p:txBody>
          <a:bodyPr>
            <a:noAutofit/>
          </a:bodyPr>
          <a:lstStyle/>
          <a:p>
            <a:pPr algn="l"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Организация технической поддержки ЕМИАС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Дата проведения: 11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января 2022 года 14:00                                                                                    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Место проведения: ВКС (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11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us02web.zoom.us/j/82238526416?pwd=N1Q4eFZIM3EwL0ROWktMOS9CQjVkQT09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				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96738" y="1785926"/>
            <a:ext cx="8352930" cy="4895858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организации Технической поддержки ЕМИАС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(уровни) Технической поддержки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линия технической поддержки –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обслуживается специалистами СТП Исполнителя, которые принимают и обрабатывают Запросы от Администраторов МО/Оператора ЕМИАС;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линия технической поддержки –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обслуживается специалистами СТП Исполнителя, которые проводят анализ и предоставляют решения по Запросам, переданным с Первой линии технической поддержки;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линия технической поддержки -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обслуживается специалистами СТП Исполнителя, обеспечивающими решение Запросов, связанных с внесением изменений в исходный код прикладного программного обеспечения ЕМИАС.</a:t>
            </a:r>
          </a:p>
          <a:p>
            <a:pPr algn="just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службы технической поддержки (СТП)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обработка и маршрутизация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Запросов от Администраторов МО/Оператора ЕМИАС;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полученных Запросов и присвоение приоритетов;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Запросов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предмет соответствия действий пользователя инструкциям по работе с ЕМИАС;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запросу Администратора МО/Оператора ЕМИАС 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решении / статусе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ходе работ по решению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Запроса, а также уточнение информации по Запросу;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Запроса со стороны Администратора МО/Оператора ЕМИАС и закрытие.</a:t>
            </a:r>
          </a:p>
          <a:p>
            <a:pPr algn="just"/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004703"/>
            <a:ext cx="2142260" cy="7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flipV="1">
            <a:off x="971550" y="1285860"/>
            <a:ext cx="8172450" cy="214314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</a:t>
            </a:r>
          </a:p>
        </p:txBody>
      </p:sp>
      <p:pic>
        <p:nvPicPr>
          <p:cNvPr id="3075" name="Picture 9" descr="МИАЦ - Главная"/>
          <p:cNvPicPr>
            <a:picLocks noChangeAspect="1" noChangeArrowheads="1"/>
          </p:cNvPicPr>
          <p:nvPr/>
        </p:nvPicPr>
        <p:blipFill>
          <a:blip r:embed="rId3" cstate="print"/>
          <a:srcRect r="75525" b="23116"/>
          <a:stretch>
            <a:fillRect/>
          </a:stretch>
        </p:blipFill>
        <p:spPr bwMode="auto">
          <a:xfrm>
            <a:off x="142844" y="1071546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Заголовок 5"/>
          <p:cNvSpPr>
            <a:spLocks noGrp="1"/>
          </p:cNvSpPr>
          <p:nvPr>
            <p:ph type="ctrTitle"/>
          </p:nvPr>
        </p:nvSpPr>
        <p:spPr>
          <a:xfrm>
            <a:off x="434105" y="522156"/>
            <a:ext cx="8678197" cy="634392"/>
          </a:xfrm>
        </p:spPr>
        <p:txBody>
          <a:bodyPr>
            <a:noAutofit/>
          </a:bodyPr>
          <a:lstStyle/>
          <a:p>
            <a:pPr algn="l"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Организация технической поддержки ЕМИАС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Дата проведения: 11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января 2022 года 14:00                                                                                    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Место проведения: ВКС (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11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us02web.zoom.us/j/82238526416?pwd=N1Q4eFZIM3EwL0ROWktMOS9CQjVkQT09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				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64592" y="1651537"/>
            <a:ext cx="8179272" cy="508757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Инструменты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Системы учета запросов (СУЗ)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оказания услуг по приему, регистрации и обработке Запросов Исполнитель обеспечивает возможность использования следующего канала поступления Запросов: 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запросов Исполнителя (далее – СУЗ).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запросов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СУЗ будет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осуществляться 24 часа в сутки 7 дней в неделю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регистрации в СУЗ Заказчику / Оператору необходимо предоставить следующие </a:t>
            </a:r>
            <a:r>
              <a:rPr lang="ru-RU" sz="1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(отправить на электронную почту </a:t>
            </a:r>
            <a:r>
              <a:rPr lang="en-US" sz="1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contact@novosoftim.ru</a:t>
            </a:r>
            <a:r>
              <a:rPr lang="ru-RU" sz="1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u="sng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 Ответственного лица (</a:t>
            </a:r>
            <a:r>
              <a:rPr lang="ru-RU" sz="13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Иван Иванович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AutoNum type="arabicPeriod"/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и место работы (</a:t>
            </a:r>
            <a:r>
              <a:rPr lang="ru-RU" sz="13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программист </a:t>
            </a:r>
            <a:r>
              <a:rPr lang="ru-RU" sz="13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СО «</a:t>
            </a:r>
            <a:r>
              <a:rPr lang="ru-RU" sz="13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Кошкинская</a:t>
            </a:r>
            <a:r>
              <a:rPr lang="ru-RU" sz="13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центральная районная больница</a:t>
            </a:r>
            <a:r>
              <a:rPr lang="ru-RU" sz="13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ivanovii@mail.ru</a:t>
            </a:r>
            <a:r>
              <a:rPr lang="en-US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 на указанный </a:t>
            </a:r>
            <a:r>
              <a:rPr lang="en-US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придет логин и временный пароль а также ссылка для авторизации в СУЗ (</a:t>
            </a:r>
            <a:r>
              <a:rPr lang="en-US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medsd.bars.group/projects/SAMARA1LP/issues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запросов:</a:t>
            </a:r>
          </a:p>
          <a:p>
            <a:pPr algn="just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924306"/>
              </p:ext>
            </p:extLst>
          </p:nvPr>
        </p:nvGraphicFramePr>
        <p:xfrm>
          <a:off x="709174" y="4623544"/>
          <a:ext cx="8153665" cy="2103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78650">
                  <a:extLst>
                    <a:ext uri="{9D8B030D-6E8A-4147-A177-3AD203B41FA5}">
                      <a16:colId xmlns:a16="http://schemas.microsoft.com/office/drawing/2014/main" val="742435203"/>
                    </a:ext>
                  </a:extLst>
                </a:gridCol>
                <a:gridCol w="5875015">
                  <a:extLst>
                    <a:ext uri="{9D8B030D-6E8A-4147-A177-3AD203B41FA5}">
                      <a16:colId xmlns:a16="http://schemas.microsoft.com/office/drawing/2014/main" val="2327673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Инцидент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Событие, которое привело к невозможности исполнения Пользователями возложенных на них должностных обязанностей при работе в ЕМИАС, в том числе в связи с отсутствием возможности использования хотя бы одной из функций компонент ЕМИАС (недоступность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функции / ЕМИАС)</a:t>
                      </a: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171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Запрос на консультацию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Запрос на получение информации, инструкций по работе в ЕМИАС, справочно-методической информации и разъяснений, касающихся работы в ЕМИАС на уровне руководств пользователя / администратора.</a:t>
                      </a:r>
                    </a:p>
                    <a:p>
                      <a:pPr marL="0" algn="l" defTabSz="914400" rtl="0" eaLnBrk="1" latinLnBrk="0" hangingPunct="1"/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018718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1004703"/>
            <a:ext cx="2142260" cy="7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flipV="1">
            <a:off x="971550" y="1285860"/>
            <a:ext cx="8172450" cy="214314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</a:t>
            </a:r>
          </a:p>
        </p:txBody>
      </p:sp>
      <p:pic>
        <p:nvPicPr>
          <p:cNvPr id="3075" name="Picture 9" descr="МИАЦ - Главная"/>
          <p:cNvPicPr>
            <a:picLocks noChangeAspect="1" noChangeArrowheads="1"/>
          </p:cNvPicPr>
          <p:nvPr/>
        </p:nvPicPr>
        <p:blipFill>
          <a:blip r:embed="rId3" cstate="print"/>
          <a:srcRect r="75525" b="23116"/>
          <a:stretch>
            <a:fillRect/>
          </a:stretch>
        </p:blipFill>
        <p:spPr bwMode="auto">
          <a:xfrm>
            <a:off x="142844" y="1071546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Заголовок 5"/>
          <p:cNvSpPr>
            <a:spLocks noGrp="1"/>
          </p:cNvSpPr>
          <p:nvPr>
            <p:ph type="ctrTitle"/>
          </p:nvPr>
        </p:nvSpPr>
        <p:spPr>
          <a:xfrm>
            <a:off x="434105" y="522156"/>
            <a:ext cx="8678197" cy="634392"/>
          </a:xfrm>
        </p:spPr>
        <p:txBody>
          <a:bodyPr>
            <a:noAutofit/>
          </a:bodyPr>
          <a:lstStyle/>
          <a:p>
            <a:pPr algn="l"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Организация технической поддержки ЕМИАС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Дата проведения: 11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января 2022 года 14:00                                                                                    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Место проведения: ВКС (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11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us02web.zoom.us/j/82238526416?pwd=N1Q4eFZIM3EwL0ROWktMOS9CQjVkQT09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				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7" y="1738201"/>
            <a:ext cx="8179272" cy="4967866"/>
          </a:xfrm>
        </p:spPr>
        <p:txBody>
          <a:bodyPr>
            <a:noAutofit/>
          </a:bodyPr>
          <a:lstStyle/>
          <a:p>
            <a:pPr algn="just"/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запросов (продолжение):</a:t>
            </a:r>
          </a:p>
          <a:p>
            <a:pPr algn="just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878686"/>
              </p:ext>
            </p:extLst>
          </p:nvPr>
        </p:nvGraphicFramePr>
        <p:xfrm>
          <a:off x="683567" y="2132855"/>
          <a:ext cx="8153665" cy="4541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78650">
                  <a:extLst>
                    <a:ext uri="{9D8B030D-6E8A-4147-A177-3AD203B41FA5}">
                      <a16:colId xmlns:a16="http://schemas.microsoft.com/office/drawing/2014/main" val="742435203"/>
                    </a:ext>
                  </a:extLst>
                </a:gridCol>
                <a:gridCol w="5875015">
                  <a:extLst>
                    <a:ext uri="{9D8B030D-6E8A-4147-A177-3AD203B41FA5}">
                      <a16:colId xmlns:a16="http://schemas.microsoft.com/office/drawing/2014/main" val="2327673657"/>
                    </a:ext>
                  </a:extLst>
                </a:gridCol>
              </a:tblGrid>
              <a:tr h="2152002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Запрос на обслуживание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Запросы на выполнение стандартных общесистемных настроек;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Запросы, связанные с загрузкой региональных справочников и классификаторов; 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Запросы, связанные с изменением существующих настроек функциональных возможностей ЕМИАС или модернизацией функциональных возможностей ЕМИАС </a:t>
                      </a:r>
                      <a:r>
                        <a:rPr lang="ru-RU" sz="1400" b="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части формирования реестров счетов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Запросы, касающиеся изменения реквизитов Администраторов МО/сотрудников Оператора ЕМИАС в СУЗ (в том числе запросы на регистрацию новой учетной записи).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171136"/>
                  </a:ext>
                </a:extLst>
              </a:tr>
              <a:tr h="91386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Запрос на изменение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Запросы, связанные с необходимостью внесения изменений в существующие функциональные возможности ЕМИАС в связи с изменениями федеральных нормативно-правовых актов в части имеющейся функциональности.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018718"/>
                  </a:ext>
                </a:extLst>
              </a:tr>
              <a:tr h="132657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Запрос на восстановление подключения лабораторного оборудования (ЛО)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Запросы, связанные с необходимостью восстановления подключения ЛО к компоненту «Лабораторная информационная система» (далее – ЛИС) при условии, что проблема  подключения ЛО к ЛИС возникла из-за оказания услуг Исполнителем: нарушение работоспособности или настроек на стороне прикладного программного обеспечения ЛИС или драйверов, обеспечивающих подключение ЛО к ЛИС.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819280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004703"/>
            <a:ext cx="2142260" cy="7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flipV="1">
            <a:off x="971550" y="1285860"/>
            <a:ext cx="8172450" cy="214314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</a:t>
            </a:r>
          </a:p>
        </p:txBody>
      </p:sp>
      <p:pic>
        <p:nvPicPr>
          <p:cNvPr id="3075" name="Picture 9" descr="МИАЦ - Главная"/>
          <p:cNvPicPr>
            <a:picLocks noChangeAspect="1" noChangeArrowheads="1"/>
          </p:cNvPicPr>
          <p:nvPr/>
        </p:nvPicPr>
        <p:blipFill>
          <a:blip r:embed="rId3" cstate="print"/>
          <a:srcRect r="75525" b="23116"/>
          <a:stretch>
            <a:fillRect/>
          </a:stretch>
        </p:blipFill>
        <p:spPr bwMode="auto">
          <a:xfrm>
            <a:off x="142844" y="1071546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Заголовок 5"/>
          <p:cNvSpPr>
            <a:spLocks noGrp="1"/>
          </p:cNvSpPr>
          <p:nvPr>
            <p:ph type="ctrTitle"/>
          </p:nvPr>
        </p:nvSpPr>
        <p:spPr>
          <a:xfrm>
            <a:off x="434105" y="522156"/>
            <a:ext cx="8678197" cy="634392"/>
          </a:xfrm>
        </p:spPr>
        <p:txBody>
          <a:bodyPr>
            <a:noAutofit/>
          </a:bodyPr>
          <a:lstStyle/>
          <a:p>
            <a:pPr algn="l"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Организация технической поддержки ЕМИАС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Дата проведения: 11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января 2022 года 14:00                                                                                    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Место проведения: ВКС (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11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us02web.zoom.us/j/82238526416?pwd=N1Q4eFZIM3EwL0ROWktMOS9CQjVkQT09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				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7" y="1699116"/>
            <a:ext cx="8179272" cy="172819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обработки запросов:</a:t>
            </a:r>
          </a:p>
          <a:p>
            <a:pPr algn="just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973112"/>
            <a:ext cx="9144000" cy="5056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1004703"/>
            <a:ext cx="2142260" cy="7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flipV="1">
            <a:off x="971550" y="1285860"/>
            <a:ext cx="8172450" cy="214314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</a:t>
            </a:r>
          </a:p>
        </p:txBody>
      </p:sp>
      <p:pic>
        <p:nvPicPr>
          <p:cNvPr id="3075" name="Picture 9" descr="МИАЦ - Главная"/>
          <p:cNvPicPr>
            <a:picLocks noChangeAspect="1" noChangeArrowheads="1"/>
          </p:cNvPicPr>
          <p:nvPr/>
        </p:nvPicPr>
        <p:blipFill>
          <a:blip r:embed="rId3" cstate="print"/>
          <a:srcRect r="75525" b="23116"/>
          <a:stretch>
            <a:fillRect/>
          </a:stretch>
        </p:blipFill>
        <p:spPr bwMode="auto">
          <a:xfrm>
            <a:off x="142844" y="1071546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Заголовок 5"/>
          <p:cNvSpPr>
            <a:spLocks noGrp="1"/>
          </p:cNvSpPr>
          <p:nvPr>
            <p:ph type="ctrTitle"/>
          </p:nvPr>
        </p:nvSpPr>
        <p:spPr>
          <a:xfrm>
            <a:off x="434105" y="522156"/>
            <a:ext cx="8678197" cy="634392"/>
          </a:xfrm>
        </p:spPr>
        <p:txBody>
          <a:bodyPr>
            <a:noAutofit/>
          </a:bodyPr>
          <a:lstStyle/>
          <a:p>
            <a:pPr algn="l"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Организация технической поддержки ЕМИАС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Дата проведения: 11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января 2022 года 14:00                                                                                    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Место проведения: ВКС (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11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us02web.zoom.us/j/82238526416?pwd=N1Q4eFZIM3EwL0ROWktMOS9CQjVkQT09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				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7" y="1785926"/>
            <a:ext cx="8179272" cy="243516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Важно: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Этапом оказания услуг является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месяц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(первый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период – январь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 Приложения 3 – информационная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должна быть отредактирована участниками закупки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обращения (в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ерез кураторов) будут фиксироваться в СУЗ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СУЗ предоставляется ограниченному числу ответственных от МО</a:t>
            </a:r>
          </a:p>
          <a:p>
            <a:pPr marL="342900" indent="-342900" algn="just">
              <a:buFont typeface="+mj-lt"/>
              <a:buAutoNum type="arabicParenR"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004703"/>
            <a:ext cx="2142260" cy="7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</TotalTime>
  <Words>858</Words>
  <Application>Microsoft Office PowerPoint</Application>
  <PresentationFormat>Экран (4:3)</PresentationFormat>
  <Paragraphs>143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                 Организация технической поддержки ЕМИАС Дата проведения: 11 января 2022 года 14:00                                                                                      Место проведения: ВКС (Zoom: https://us02web.zoom.us/j/82238526416?pwd=N1Q4eFZIM3EwL0ROWktMOS9CQjVkQT09 )                                                                                        </vt:lpstr>
      <vt:lpstr>                 Организация технической поддержки ЕМИАС Дата проведения: 11 января 2022 года 14:00                                                                                      Место проведения: ВКС (Zoom: https://us02web.zoom.us/j/82238526416?pwd=N1Q4eFZIM3EwL0ROWktMOS9CQjVkQT09 )                                                                                        </vt:lpstr>
      <vt:lpstr>                 Организация технической поддержки ЕМИАС Дата проведения: 11 января 2022 года 14:00                                                                                      Место проведения: ВКС (Zoom: https://us02web.zoom.us/j/82238526416?pwd=N1Q4eFZIM3EwL0ROWktMOS9CQjVkQT09 )                                                                                        </vt:lpstr>
      <vt:lpstr>                 Организация технической поддержки ЕМИАС Дата проведения: 11 января 2022 года 14:00                                                                                      Место проведения: ВКС (Zoom: https://us02web.zoom.us/j/82238526416?pwd=N1Q4eFZIM3EwL0ROWktMOS9CQjVkQT09 )                                                                                        </vt:lpstr>
      <vt:lpstr>                 Организация технической поддержки ЕМИАС Дата проведения: 11 января 2022 года 14:00                                                                                      Место проведения: ВКС (Zoom: https://us02web.zoom.us/j/82238526416?pwd=N1Q4eFZIM3EwL0ROWktMOS9CQjVkQT09 )                                                                                        </vt:lpstr>
      <vt:lpstr>                 Организация технической поддержки ЕМИАС Дата проведения: 11 января 2022 года 14:00                                                                                      Место проведения: ВКС (Zoom: https://us02web.zoom.us/j/82238526416?pwd=N1Q4eFZIM3EwL0ROWktMOS9CQjVkQT09 )                                                                                        </vt:lpstr>
      <vt:lpstr>                 Организация технической поддержки ЕМИАС Дата проведения: 11 января 2022 года 14:00                                                                                      Место проведения: ВКС (Zoom: https://us02web.zoom.us/j/82238526416?pwd=N1Q4eFZIM3EwL0ROWktMOS9CQjVkQT09 )                                                                                        </vt:lpstr>
      <vt:lpstr>                 Организация технической поддержки ЕМИАС Дата проведения: 11 января 2022 года 14:00                                                                                      Место проведения: ВКС (Zoom: https://us02web.zoom.us/j/82238526416?pwd=N1Q4eFZIM3EwL0ROWktMOS9CQjVkQT09 )                                                                                        </vt:lpstr>
      <vt:lpstr>                 Организация технической поддержки ЕМИАС Дата проведения: 11 января 2022 года 14:00                                                                                      Место проведения: ВКС (Zoom: https://us02web.zoom.us/j/82238526416?pwd=N1Q4eFZIM3EwL0ROWktMOS9CQjVkQT09 )                                                                                        </vt:lpstr>
      <vt:lpstr>Дата проведения: 11 января 2022 года 14:00                                                                                      Место проведения: ВКС (Zoom: https://us02web.zoom.us/j/82238526416?pwd=N1Q4eFZIM3EwL0ROWktMOS9CQjVkQT09 )       </vt:lpstr>
    </vt:vector>
  </TitlesOfParts>
  <Company>MIAC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Стрельникова Т.А.</dc:creator>
  <cp:lastModifiedBy>Юрий Сильченко</cp:lastModifiedBy>
  <cp:revision>176</cp:revision>
  <dcterms:created xsi:type="dcterms:W3CDTF">2013-07-23T11:54:55Z</dcterms:created>
  <dcterms:modified xsi:type="dcterms:W3CDTF">2022-01-11T11:13:52Z</dcterms:modified>
</cp:coreProperties>
</file>