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343" r:id="rId4"/>
    <p:sldId id="347" r:id="rId5"/>
    <p:sldId id="344" r:id="rId6"/>
    <p:sldId id="345" r:id="rId7"/>
    <p:sldId id="342" r:id="rId8"/>
    <p:sldId id="346" r:id="rId9"/>
    <p:sldId id="319" r:id="rId10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1CAA-C56E-4865-A61B-A2C3F128EE9A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377317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7CEC-EBB3-432D-B9E9-4C14D909CE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5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2C58E24-4E48-428F-8947-EFF9BD09F1D2}" type="slidenum">
              <a:rPr lang="ru-RU" smtClean="0"/>
              <a:pPr algn="r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0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6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44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65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7D6220-4DF9-48AF-B0E4-83BFDABA4A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A72F-34A3-4C8F-88BC-9BE7F41EE4E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0B89-7231-482B-85C2-1B63A4F1A77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6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2900" y="4941888"/>
            <a:ext cx="57412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Андрей Борисов</a:t>
            </a:r>
            <a:endParaRPr lang="en-US" sz="2400" b="1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Генеральный </a:t>
            </a:r>
            <a:r>
              <a:rPr lang="ru-RU" dirty="0">
                <a:latin typeface="Calibri" pitchFamily="34" charset="0"/>
              </a:rPr>
              <a:t>директор </a:t>
            </a:r>
            <a:r>
              <a:rPr lang="ru-RU" dirty="0" smtClean="0">
                <a:latin typeface="Calibri" pitchFamily="34" charset="0"/>
              </a:rPr>
              <a:t>П</a:t>
            </a:r>
            <a:r>
              <a:rPr lang="ru-RU" dirty="0" smtClean="0">
                <a:latin typeface="Calibri" pitchFamily="34" charset="0"/>
              </a:rPr>
              <a:t>ост </a:t>
            </a:r>
            <a:r>
              <a:rPr lang="ru-RU" dirty="0" smtClean="0">
                <a:latin typeface="Calibri" pitchFamily="34" charset="0"/>
              </a:rPr>
              <a:t>Модерн </a:t>
            </a:r>
            <a:r>
              <a:rPr lang="ru-RU" dirty="0" err="1" smtClean="0">
                <a:latin typeface="Calibri" pitchFamily="34" charset="0"/>
              </a:rPr>
              <a:t>Текнолоджи</a:t>
            </a:r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2900" y="1628775"/>
            <a:ext cx="4940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Региональные </a:t>
            </a:r>
            <a:r>
              <a:rPr lang="ru-RU" sz="2400" dirty="0">
                <a:solidFill>
                  <a:schemeClr val="bg1"/>
                </a:solidFill>
              </a:rPr>
              <a:t>проекты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Пост Модерн </a:t>
            </a:r>
            <a:r>
              <a:rPr lang="ru-RU" sz="2400" dirty="0" err="1">
                <a:solidFill>
                  <a:schemeClr val="bg1"/>
                </a:solidFill>
              </a:rPr>
              <a:t>Текнолоджи</a:t>
            </a:r>
            <a:r>
              <a:rPr lang="ru-RU" sz="2400" dirty="0">
                <a:solidFill>
                  <a:schemeClr val="bg1"/>
                </a:solidFill>
              </a:rPr>
              <a:t>»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рамках программы модернизации здравоохранения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 descr="Светлый диагональный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4631" y="1756192"/>
            <a:ext cx="4039369" cy="207502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08832" y="4030672"/>
            <a:ext cx="3311640" cy="2350656"/>
            <a:chOff x="5104631" y="3693672"/>
            <a:chExt cx="3311640" cy="2350656"/>
          </a:xfrm>
        </p:grpSpPr>
        <p:pic>
          <p:nvPicPr>
            <p:cNvPr id="112" name="Picture 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104631" y="3693672"/>
              <a:ext cx="3311640" cy="2350656"/>
            </a:xfrm>
            <a:prstGeom prst="rect">
              <a:avLst/>
            </a:prstGeom>
          </p:spPr>
        </p:pic>
        <p:sp>
          <p:nvSpPr>
            <p:cNvPr id="123" name="CustomShape 9"/>
            <p:cNvSpPr/>
            <p:nvPr/>
          </p:nvSpPr>
          <p:spPr>
            <a:xfrm>
              <a:off x="5402288" y="492921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  <p:sp>
          <p:nvSpPr>
            <p:cNvPr id="124" name="CustomShape 10"/>
            <p:cNvSpPr/>
            <p:nvPr/>
          </p:nvSpPr>
          <p:spPr>
            <a:xfrm>
              <a:off x="5284568" y="509949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  <p:sp>
          <p:nvSpPr>
            <p:cNvPr id="125" name="CustomShape 11"/>
            <p:cNvSpPr/>
            <p:nvPr/>
          </p:nvSpPr>
          <p:spPr>
            <a:xfrm>
              <a:off x="5724128" y="446553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  <p:sp>
          <p:nvSpPr>
            <p:cNvPr id="126" name="CustomShape 12"/>
            <p:cNvSpPr/>
            <p:nvPr/>
          </p:nvSpPr>
          <p:spPr>
            <a:xfrm>
              <a:off x="7634648" y="525789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  <p:sp>
          <p:nvSpPr>
            <p:cNvPr id="127" name="CustomShape 13"/>
            <p:cNvSpPr/>
            <p:nvPr/>
          </p:nvSpPr>
          <p:spPr>
            <a:xfrm>
              <a:off x="7780088" y="518445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  <p:sp>
          <p:nvSpPr>
            <p:cNvPr id="129" name="CustomShape 15"/>
            <p:cNvSpPr/>
            <p:nvPr/>
          </p:nvSpPr>
          <p:spPr>
            <a:xfrm>
              <a:off x="7706648" y="4465531"/>
              <a:ext cx="145080" cy="145080"/>
            </a:xfrm>
            <a:prstGeom prst="ellipse">
              <a:avLst/>
            </a:prstGeom>
            <a:solidFill>
              <a:srgbClr val="C0504D"/>
            </a:solidFill>
            <a:ln w="38160">
              <a:solidFill>
                <a:srgbClr val="FFFFFF"/>
              </a:solidFill>
              <a:round/>
            </a:ln>
          </p:spPr>
        </p:sp>
      </p:grpSp>
      <p:sp>
        <p:nvSpPr>
          <p:cNvPr id="2" name="Прямоугольник 1"/>
          <p:cNvSpPr/>
          <p:nvPr/>
        </p:nvSpPr>
        <p:spPr>
          <a:xfrm>
            <a:off x="5104631" y="1141368"/>
            <a:ext cx="4039369" cy="6314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13" name="CustomShape 1"/>
          <p:cNvSpPr/>
          <p:nvPr/>
        </p:nvSpPr>
        <p:spPr>
          <a:xfrm>
            <a:off x="5076000" y="1935261"/>
            <a:ext cx="3888000" cy="2211120"/>
          </a:xfrm>
          <a:prstGeom prst="rect">
            <a:avLst/>
          </a:prstGeom>
          <a:noFill/>
          <a:ln w="9360">
            <a:noFill/>
            <a:miter/>
          </a:ln>
        </p:spPr>
      </p:sp>
      <p:sp>
        <p:nvSpPr>
          <p:cNvPr id="114" name="CustomShape 2"/>
          <p:cNvSpPr/>
          <p:nvPr/>
        </p:nvSpPr>
        <p:spPr>
          <a:xfrm>
            <a:off x="1475640" y="-7200"/>
            <a:ext cx="8208720" cy="399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336699"/>
                </a:solidFill>
                <a:latin typeface="Calibri"/>
              </a:rPr>
              <a:t>Общее количество региональных ЛПУ,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336699"/>
                </a:solidFill>
                <a:latin typeface="Calibri"/>
              </a:rPr>
              <a:t>участвующих в проекте </a:t>
            </a:r>
            <a:r>
              <a:rPr lang="ru-RU" b="1" dirty="0" smtClean="0">
                <a:solidFill>
                  <a:srgbClr val="336699"/>
                </a:solidFill>
                <a:latin typeface="Calibri"/>
              </a:rPr>
              <a:t>модернизации на платформе </a:t>
            </a:r>
            <a:r>
              <a:rPr lang="ru-RU" b="1" dirty="0" smtClean="0">
                <a:solidFill>
                  <a:srgbClr val="336699"/>
                </a:solidFill>
                <a:latin typeface="Calibri"/>
              </a:rPr>
              <a:t>МИС МЕДИАЛОГ</a:t>
            </a:r>
            <a:endParaRPr dirty="0"/>
          </a:p>
        </p:txBody>
      </p:sp>
      <p:sp>
        <p:nvSpPr>
          <p:cNvPr id="115" name="CustomShape 3"/>
          <p:cNvSpPr/>
          <p:nvPr/>
        </p:nvSpPr>
        <p:spPr>
          <a:xfrm>
            <a:off x="323640" y="2132856"/>
            <a:ext cx="4492800" cy="2673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</p:sp>
      <p:sp>
        <p:nvSpPr>
          <p:cNvPr id="116" name="CustomShape 4"/>
          <p:cNvSpPr/>
          <p:nvPr/>
        </p:nvSpPr>
        <p:spPr>
          <a:xfrm>
            <a:off x="1374340" y="3717512"/>
            <a:ext cx="3557700" cy="1079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0000"/>
                </a:solidFill>
                <a:latin typeface="Calibri"/>
              </a:rPr>
              <a:t>Свыше</a:t>
            </a:r>
            <a:r>
              <a:rPr lang="ru-RU" sz="2800" dirty="0">
                <a:solidFill>
                  <a:srgbClr val="0070C0"/>
                </a:solidFill>
                <a:latin typeface="Calibri"/>
              </a:rPr>
              <a:t> 7000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автоматизированных рабочих мест, обслуживающих МИС</a:t>
            </a:r>
            <a:endParaRPr dirty="0"/>
          </a:p>
        </p:txBody>
      </p:sp>
      <p:sp>
        <p:nvSpPr>
          <p:cNvPr id="118" name="CustomShape 5"/>
          <p:cNvSpPr/>
          <p:nvPr/>
        </p:nvSpPr>
        <p:spPr>
          <a:xfrm>
            <a:off x="1331280" y="2286576"/>
            <a:ext cx="3168360" cy="1297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70C0"/>
                </a:solidFill>
                <a:latin typeface="Calibri"/>
              </a:rPr>
              <a:t>329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ЛПУ в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6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регионах РФ в рамках </a:t>
            </a:r>
            <a:r>
              <a:rPr lang="ru-RU" sz="2000" dirty="0" smtClean="0">
                <a:solidFill>
                  <a:srgbClr val="000000"/>
                </a:solidFill>
                <a:latin typeface="Calibri"/>
              </a:rPr>
              <a:t>общероссийской </a:t>
            </a:r>
            <a:r>
              <a:rPr lang="ru-RU" sz="2000" dirty="0">
                <a:solidFill>
                  <a:srgbClr val="000000"/>
                </a:solidFill>
                <a:latin typeface="Calibri"/>
              </a:rPr>
              <a:t>программы автоматизации здравоохранения </a:t>
            </a:r>
            <a:endParaRPr dirty="0"/>
          </a:p>
        </p:txBody>
      </p:sp>
      <p:sp>
        <p:nvSpPr>
          <p:cNvPr id="119" name="CustomShape 6"/>
          <p:cNvSpPr/>
          <p:nvPr/>
        </p:nvSpPr>
        <p:spPr>
          <a:xfrm>
            <a:off x="611560" y="1196752"/>
            <a:ext cx="5112360" cy="5594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rgbClr val="0070C0"/>
                </a:solidFill>
                <a:latin typeface="Calibri"/>
              </a:rPr>
              <a:t>Ключевые факты</a:t>
            </a:r>
            <a:endParaRPr sz="2000" dirty="0"/>
          </a:p>
          <a:p>
            <a:pPr>
              <a:lnSpc>
                <a:spcPct val="90000"/>
              </a:lnSpc>
            </a:pPr>
            <a:r>
              <a:rPr lang="ru-RU" sz="1400" i="1" dirty="0">
                <a:solidFill>
                  <a:srgbClr val="808080"/>
                </a:solidFill>
                <a:latin typeface="Calibri"/>
              </a:rPr>
              <a:t>По состоянию на </a:t>
            </a:r>
            <a:r>
              <a:rPr lang="ru-RU" sz="1400" i="1" dirty="0" smtClean="0">
                <a:solidFill>
                  <a:srgbClr val="808080"/>
                </a:solidFill>
                <a:latin typeface="Calibri"/>
              </a:rPr>
              <a:t>октябрь </a:t>
            </a:r>
            <a:r>
              <a:rPr lang="ru-RU" sz="1400" i="1" dirty="0">
                <a:solidFill>
                  <a:srgbClr val="808080"/>
                </a:solidFill>
                <a:latin typeface="Calibri"/>
              </a:rPr>
              <a:t>2013 года</a:t>
            </a:r>
            <a:endParaRPr sz="2000" dirty="0"/>
          </a:p>
        </p:txBody>
      </p:sp>
      <p:sp>
        <p:nvSpPr>
          <p:cNvPr id="120" name="CustomShape 7"/>
          <p:cNvSpPr/>
          <p:nvPr/>
        </p:nvSpPr>
        <p:spPr>
          <a:xfrm>
            <a:off x="5292080" y="1721936"/>
            <a:ext cx="3871440" cy="2211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dirty="0"/>
          </a:p>
          <a:p>
            <a:pPr marL="285750" indent="-285750">
              <a:lnSpc>
                <a:spcPct val="100000"/>
              </a:lnSpc>
              <a:buSzPct val="25000"/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Calibri"/>
              </a:rPr>
              <a:t>Амурская область</a:t>
            </a:r>
            <a:endParaRPr sz="1600" dirty="0"/>
          </a:p>
          <a:p>
            <a:pPr marL="285750" indent="-285750">
              <a:buSzPct val="25000"/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</a:rPr>
              <a:t>Курская область</a:t>
            </a:r>
          </a:p>
          <a:p>
            <a:pPr marL="285750" indent="-285750">
              <a:buSzPct val="25000"/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</a:rPr>
              <a:t>Магаданская область</a:t>
            </a:r>
            <a:endParaRPr lang="ru-RU" sz="1600" dirty="0"/>
          </a:p>
          <a:p>
            <a:pPr marL="285750" indent="-285750">
              <a:lnSpc>
                <a:spcPct val="100000"/>
              </a:lnSpc>
              <a:buSzPct val="25000"/>
              <a:buFont typeface="Wingdings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</a:rPr>
              <a:t>Мурманская область</a:t>
            </a:r>
            <a:endParaRPr lang="ru-RU" sz="1600" dirty="0"/>
          </a:p>
          <a:p>
            <a:pPr marL="285750" indent="-285750">
              <a:lnSpc>
                <a:spcPct val="100000"/>
              </a:lnSpc>
              <a:buSzPct val="25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Тверская </a:t>
            </a:r>
            <a:r>
              <a:rPr lang="ru-RU" sz="1600" dirty="0">
                <a:solidFill>
                  <a:srgbClr val="000000"/>
                </a:solidFill>
                <a:latin typeface="Calibri"/>
              </a:rPr>
              <a:t>область</a:t>
            </a:r>
            <a:endParaRPr sz="1600" dirty="0"/>
          </a:p>
          <a:p>
            <a:pPr marL="285750" indent="-285750">
              <a:lnSpc>
                <a:spcPct val="100000"/>
              </a:lnSpc>
              <a:buSzPct val="25000"/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Calibri"/>
              </a:rPr>
              <a:t>Хабаровский </a:t>
            </a:r>
            <a:r>
              <a:rPr lang="ru-RU" sz="1600" dirty="0">
                <a:solidFill>
                  <a:srgbClr val="000000"/>
                </a:solidFill>
                <a:latin typeface="Calibri"/>
              </a:rPr>
              <a:t>край</a:t>
            </a:r>
            <a:endParaRPr sz="1600"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21" name="CustomShape 8"/>
          <p:cNvSpPr/>
          <p:nvPr/>
        </p:nvSpPr>
        <p:spPr>
          <a:xfrm>
            <a:off x="5272216" y="1141367"/>
            <a:ext cx="3332232" cy="24908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Calibri"/>
              </a:rPr>
              <a:t>Регионы</a:t>
            </a:r>
            <a:r>
              <a:rPr lang="en-US" b="1" i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Calibri"/>
              </a:rPr>
              <a:t>присутствия </a:t>
            </a:r>
            <a:endParaRPr lang="ru-RU" b="1" i="1" dirty="0" smtClean="0">
              <a:solidFill>
                <a:schemeClr val="bg1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Calibri"/>
              </a:rPr>
              <a:t>РМИС </a:t>
            </a:r>
            <a:r>
              <a:rPr lang="ru-RU" b="1" i="1" dirty="0" smtClean="0">
                <a:solidFill>
                  <a:schemeClr val="bg1"/>
                </a:solidFill>
                <a:latin typeface="Calibri"/>
              </a:rPr>
              <a:t>МЕДИАЛОГ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1331280" y="4971547"/>
            <a:ext cx="3557700" cy="1079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00"/>
                </a:solidFill>
                <a:latin typeface="Calibri"/>
              </a:rPr>
              <a:t>Свыше</a:t>
            </a:r>
            <a:r>
              <a:rPr lang="ru-RU" sz="2400" dirty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alibri"/>
              </a:rPr>
              <a:t>8</a:t>
            </a:r>
            <a:r>
              <a:rPr lang="en-US" sz="2400" dirty="0" smtClean="0">
                <a:solidFill>
                  <a:srgbClr val="0070C0"/>
                </a:solidFill>
                <a:latin typeface="Calibri"/>
              </a:rPr>
              <a:t>00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ЛПУ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и более</a:t>
            </a:r>
            <a:r>
              <a:rPr lang="en-US" sz="24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Calibri"/>
              </a:rPr>
              <a:t>20000 </a:t>
            </a:r>
            <a:r>
              <a:rPr lang="ru-RU" dirty="0" smtClean="0">
                <a:solidFill>
                  <a:srgbClr val="000000"/>
                </a:solidFill>
                <a:latin typeface="Calibri"/>
              </a:rPr>
              <a:t>врачей и других специалистов используют МИС МЕДИАЛОГ по всей стране</a:t>
            </a:r>
            <a:endParaRPr lang="ru-RU"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77814" r="52960" b="13182"/>
          <a:stretch/>
        </p:blipFill>
        <p:spPr>
          <a:xfrm>
            <a:off x="504995" y="3831219"/>
            <a:ext cx="700644" cy="617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6" t="58163" r="24257" b="31794"/>
          <a:stretch/>
        </p:blipFill>
        <p:spPr>
          <a:xfrm>
            <a:off x="430093" y="2323496"/>
            <a:ext cx="775546" cy="6887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6" t="25200" r="14311" b="63649"/>
          <a:stretch/>
        </p:blipFill>
        <p:spPr>
          <a:xfrm>
            <a:off x="463431" y="4971547"/>
            <a:ext cx="783772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4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309320"/>
            <a:ext cx="248376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27584" y="3737787"/>
            <a:ext cx="2398604" cy="2859565"/>
            <a:chOff x="3397532" y="3785615"/>
            <a:chExt cx="2398604" cy="2859565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397532" y="4132740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3979451" y="5703825"/>
              <a:ext cx="550456" cy="58188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556292" y="5180803"/>
              <a:ext cx="2239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Мурманская область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  <p:pic>
          <p:nvPicPr>
            <p:cNvPr id="1032" name="Picture 8" descr="http://www.murman01.ru/news_image/2011-04-29/f22754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72"/>
            <a:stretch/>
          </p:blipFill>
          <p:spPr bwMode="auto">
            <a:xfrm>
              <a:off x="3997829" y="3785615"/>
              <a:ext cx="1150235" cy="1310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491880" y="662341"/>
            <a:ext cx="2243581" cy="2982683"/>
            <a:chOff x="899592" y="3638887"/>
            <a:chExt cx="2243581" cy="2982683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899592" y="4109130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1481511" y="5680215"/>
              <a:ext cx="550456" cy="58188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87624" y="5157192"/>
              <a:ext cx="1906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Курская область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  <p:pic>
          <p:nvPicPr>
            <p:cNvPr id="1028" name="Picture 4" descr="http://russiatrek.org/images/arms/kursk-oblast-arm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33" y="3638887"/>
              <a:ext cx="1450924" cy="145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827584" y="750044"/>
            <a:ext cx="2756036" cy="2894980"/>
            <a:chOff x="971600" y="750044"/>
            <a:chExt cx="2756036" cy="289498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971600" y="1132584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4286" y="2744098"/>
              <a:ext cx="174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B0F0"/>
                  </a:solidFill>
                </a:rPr>
                <a:t>60</a:t>
              </a:r>
              <a:r>
                <a:rPr lang="ru-RU" sz="1600" b="1" dirty="0" smtClean="0"/>
                <a:t> </a:t>
              </a:r>
              <a:r>
                <a:rPr lang="ru-RU" sz="1100" dirty="0" smtClean="0"/>
                <a:t>ЛПУ</a:t>
              </a:r>
              <a:endParaRPr lang="ru-RU" sz="105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1553519" y="2641219"/>
              <a:ext cx="550456" cy="581884"/>
            </a:xfrm>
            <a:prstGeom prst="rect">
              <a:avLst/>
            </a:prstGeom>
          </p:spPr>
        </p:pic>
        <p:pic>
          <p:nvPicPr>
            <p:cNvPr id="14" name="Picture 2" descr="File:Amurskaja obl coa 2008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939" y="750044"/>
              <a:ext cx="1094294" cy="1334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29696" y="2236476"/>
              <a:ext cx="1906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Амурская область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69604" y="5733256"/>
            <a:ext cx="17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51</a:t>
            </a:r>
            <a:r>
              <a:rPr lang="ru-RU" sz="1600" b="1" dirty="0" smtClean="0"/>
              <a:t> </a:t>
            </a:r>
            <a:r>
              <a:rPr lang="ru-RU" sz="1100" dirty="0" smtClean="0"/>
              <a:t>ЛПУ</a:t>
            </a:r>
            <a:endParaRPr lang="ru-RU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4544142" y="2797919"/>
            <a:ext cx="17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56</a:t>
            </a:r>
            <a:r>
              <a:rPr lang="ru-RU" sz="1600" b="1" dirty="0" smtClean="0"/>
              <a:t> </a:t>
            </a:r>
            <a:r>
              <a:rPr lang="ru-RU" sz="1100" dirty="0" smtClean="0"/>
              <a:t>ЛПУ</a:t>
            </a:r>
            <a:endParaRPr lang="ru-RU" sz="105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133836" y="3761978"/>
            <a:ext cx="2758644" cy="2835374"/>
            <a:chOff x="6133836" y="775912"/>
            <a:chExt cx="2758644" cy="283537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133836" y="1098846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6715755" y="2607481"/>
              <a:ext cx="550456" cy="5818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91932" y="2202739"/>
              <a:ext cx="1906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Хабаровский край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49130" y="2686750"/>
              <a:ext cx="174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B0F0"/>
                  </a:solidFill>
                </a:rPr>
                <a:t>83</a:t>
              </a:r>
              <a:r>
                <a:rPr lang="ru-RU" sz="1600" b="1" dirty="0" smtClean="0"/>
                <a:t> </a:t>
              </a:r>
              <a:r>
                <a:rPr lang="ru-RU" sz="1100" dirty="0" smtClean="0"/>
                <a:t>ЛПУ</a:t>
              </a:r>
              <a:endParaRPr lang="ru-RU" sz="1050" dirty="0"/>
            </a:p>
          </p:txBody>
        </p:sp>
        <p:pic>
          <p:nvPicPr>
            <p:cNvPr id="8" name="Picture 4" descr="http://upload.wikimedia.org/wikipedia/commons/a/ab/Krai_Khabarovsk_coat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88" y="775912"/>
              <a:ext cx="1038446" cy="128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12005" y="3688866"/>
            <a:ext cx="2773952" cy="2908486"/>
            <a:chOff x="3059832" y="726411"/>
            <a:chExt cx="2773952" cy="290848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059832" y="1122457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3641751" y="2631092"/>
              <a:ext cx="550457" cy="58188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090434" y="2711493"/>
              <a:ext cx="174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B0F0"/>
                  </a:solidFill>
                </a:rPr>
                <a:t>58</a:t>
              </a:r>
              <a:r>
                <a:rPr lang="ru-RU" sz="1600" b="1" dirty="0" smtClean="0"/>
                <a:t> </a:t>
              </a:r>
              <a:r>
                <a:rPr lang="ru-RU" sz="1100" dirty="0" smtClean="0"/>
                <a:t>ЛПУ</a:t>
              </a:r>
              <a:endParaRPr lang="ru-RU" sz="1050" dirty="0"/>
            </a:p>
          </p:txBody>
        </p:sp>
        <p:pic>
          <p:nvPicPr>
            <p:cNvPr id="1026" name="Picture 2" descr="http://www.stroyka.ru/Materials/New%20Folder/27/27_russia_1_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934" y="726411"/>
              <a:ext cx="1166767" cy="145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317927" y="2226350"/>
              <a:ext cx="1906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Тверская область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68346" y="837281"/>
            <a:ext cx="2724134" cy="2807743"/>
            <a:chOff x="5895472" y="3861048"/>
            <a:chExt cx="2724134" cy="2807743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895472" y="4156351"/>
              <a:ext cx="2243581" cy="2512440"/>
            </a:xfrm>
            <a:prstGeom prst="round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7" t="86846" r="34228" b="3366"/>
            <a:stretch/>
          </p:blipFill>
          <p:spPr>
            <a:xfrm>
              <a:off x="6477391" y="5727436"/>
              <a:ext cx="550456" cy="58188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007449" y="5204414"/>
              <a:ext cx="21649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Магаданская область</a:t>
              </a:r>
              <a:endParaRPr lang="ru-RU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76256" y="5772967"/>
              <a:ext cx="174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B0F0"/>
                  </a:solidFill>
                </a:rPr>
                <a:t>21</a:t>
              </a:r>
              <a:r>
                <a:rPr lang="ru-RU" sz="1600" b="1" dirty="0" smtClean="0"/>
                <a:t> </a:t>
              </a:r>
              <a:r>
                <a:rPr lang="ru-RU" sz="1100" dirty="0" smtClean="0"/>
                <a:t>ЛПУ</a:t>
              </a:r>
              <a:endParaRPr lang="ru-RU" sz="1050" dirty="0"/>
            </a:p>
          </p:txBody>
        </p:sp>
        <p:pic>
          <p:nvPicPr>
            <p:cNvPr id="1034" name="Picture 10" descr="http://www.take-off.ru/images/stories/blog_ak/Magadan/G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61048"/>
              <a:ext cx="973326" cy="1224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CustomShape 2"/>
          <p:cNvSpPr/>
          <p:nvPr/>
        </p:nvSpPr>
        <p:spPr>
          <a:xfrm>
            <a:off x="1475640" y="-27384"/>
            <a:ext cx="8208720" cy="3996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336699"/>
                </a:solidFill>
                <a:latin typeface="Calibri"/>
              </a:rPr>
              <a:t>Детализация количества ЛПУ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336699"/>
                </a:solidFill>
                <a:latin typeface="Calibri"/>
              </a:rPr>
              <a:t>участвующих в проекте </a:t>
            </a:r>
            <a:r>
              <a:rPr lang="ru-RU" b="1" dirty="0" smtClean="0">
                <a:solidFill>
                  <a:srgbClr val="336699"/>
                </a:solidFill>
                <a:latin typeface="Calibri"/>
              </a:rPr>
              <a:t>модернизации на платформе МИС МЕДИАЛОГ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7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157282"/>
            <a:ext cx="7776864" cy="369332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ru-RU"/>
            </a:defPPr>
            <a:lvl1pPr>
              <a:lnSpc>
                <a:spcPct val="100000"/>
              </a:lnSpc>
              <a:defRPr b="1">
                <a:solidFill>
                  <a:srgbClr val="336699"/>
                </a:solidFill>
                <a:latin typeface="Calibri"/>
              </a:defRPr>
            </a:lvl1pPr>
          </a:lstStyle>
          <a:p>
            <a:r>
              <a:rPr lang="ru-RU" dirty="0" smtClean="0"/>
              <a:t>Ключевые проблемы автоматизации регионов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/>
          <a:stretch/>
        </p:blipFill>
        <p:spPr>
          <a:xfrm>
            <a:off x="0" y="1052736"/>
            <a:ext cx="4103440" cy="4680520"/>
          </a:xfrm>
          <a:prstGeom prst="rect">
            <a:avLst/>
          </a:prstGeom>
        </p:spPr>
      </p:pic>
      <p:sp>
        <p:nvSpPr>
          <p:cNvPr id="5" name="CustomShape 6"/>
          <p:cNvSpPr/>
          <p:nvPr/>
        </p:nvSpPr>
        <p:spPr>
          <a:xfrm>
            <a:off x="3275856" y="3789040"/>
            <a:ext cx="5112360" cy="27232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dirty="0">
              <a:solidFill>
                <a:srgbClr val="C00000"/>
              </a:solidFill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3347864" y="908720"/>
            <a:ext cx="5665767" cy="547260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Отсутствие единых стандартов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Нормативно-справочной информации (НСИ) на всех уровнях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Единой статистической отчётности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Финансового учёта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ОМС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Единой номенклатуры услуг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Единого справочника лекарственных средств</a:t>
            </a:r>
          </a:p>
          <a:p>
            <a:pPr marL="177800">
              <a:lnSpc>
                <a:spcPct val="100000"/>
              </a:lnSpc>
              <a:buSzPct val="25000"/>
            </a:pPr>
            <a:r>
              <a:rPr lang="ru-RU" sz="1400" dirty="0" smtClean="0">
                <a:solidFill>
                  <a:srgbClr val="000000"/>
                </a:solidFill>
                <a:latin typeface="Calibri"/>
              </a:rPr>
              <a:t>Стандартов оказания медицинской помощи</a:t>
            </a:r>
          </a:p>
          <a:p>
            <a:pPr marL="177800">
              <a:lnSpc>
                <a:spcPct val="100000"/>
              </a:lnSpc>
              <a:buSzPct val="25000"/>
            </a:pPr>
            <a:endParaRPr lang="ru-RU" sz="1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</a:rPr>
              <a:t>Отсутствие изначально чёткой и </a:t>
            </a:r>
            <a:r>
              <a:rPr lang="ru-RU" dirty="0">
                <a:solidFill>
                  <a:srgbClr val="C00000"/>
                </a:solidFill>
              </a:rPr>
              <a:t>понятной </a:t>
            </a:r>
            <a:r>
              <a:rPr lang="ru-RU" dirty="0" smtClean="0">
                <a:solidFill>
                  <a:srgbClr val="C00000"/>
                </a:solidFill>
              </a:rPr>
              <a:t>всем участникам программы действий</a:t>
            </a:r>
          </a:p>
          <a:p>
            <a:pPr>
              <a:lnSpc>
                <a:spcPct val="100000"/>
              </a:lnSpc>
              <a:buSzPct val="25000"/>
            </a:pPr>
            <a:endParaRPr lang="ru-RU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</a:rPr>
              <a:t>Слабая инфраструктура ЛПУ на момент заключения первых контрактов</a:t>
            </a:r>
          </a:p>
          <a:p>
            <a:pPr>
              <a:lnSpc>
                <a:spcPct val="100000"/>
              </a:lnSpc>
              <a:buSzPct val="25000"/>
            </a:pPr>
            <a:endParaRPr lang="ru-RU" dirty="0"/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</a:rPr>
              <a:t>Сроки работ, несопоставимые с объёмами. </a:t>
            </a:r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</a:rPr>
              <a:t>И объёмы, не сопоставимые с выделяемыми средствами</a:t>
            </a:r>
          </a:p>
          <a:p>
            <a:pPr>
              <a:lnSpc>
                <a:spcPct val="100000"/>
              </a:lnSpc>
              <a:buSzPct val="25000"/>
            </a:pPr>
            <a:endParaRPr lang="ru-RU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dirty="0" smtClean="0">
                <a:solidFill>
                  <a:srgbClr val="C00000"/>
                </a:solidFill>
              </a:rPr>
              <a:t>Отсутствие программы развития по сей день</a:t>
            </a:r>
          </a:p>
          <a:p>
            <a:pPr>
              <a:lnSpc>
                <a:spcPct val="100000"/>
              </a:lnSpc>
              <a:buSzPct val="25000"/>
            </a:pPr>
            <a:endParaRPr lang="ru-RU" dirty="0"/>
          </a:p>
          <a:p>
            <a:pPr>
              <a:lnSpc>
                <a:spcPct val="100000"/>
              </a:lnSpc>
              <a:buSzPct val="25000"/>
            </a:pPr>
            <a:endParaRPr lang="ru-RU" dirty="0" smtClean="0"/>
          </a:p>
          <a:p>
            <a:pPr>
              <a:lnSpc>
                <a:spcPct val="100000"/>
              </a:lnSpc>
              <a:buSzPct val="25000"/>
            </a:pPr>
            <a:endParaRPr lang="ru-RU" sz="1600" b="1" dirty="0"/>
          </a:p>
          <a:p>
            <a:pPr>
              <a:lnSpc>
                <a:spcPct val="100000"/>
              </a:lnSpc>
              <a:buSzPct val="25000"/>
            </a:pPr>
            <a:endParaRPr sz="1600" b="1" dirty="0"/>
          </a:p>
        </p:txBody>
      </p:sp>
      <p:sp>
        <p:nvSpPr>
          <p:cNvPr id="8" name="CustomShape 7"/>
          <p:cNvSpPr/>
          <p:nvPr/>
        </p:nvSpPr>
        <p:spPr>
          <a:xfrm>
            <a:off x="3275856" y="1865952"/>
            <a:ext cx="5760640" cy="22111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v"/>
            </a:pPr>
            <a:endParaRPr lang="ru-RU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97715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157282"/>
            <a:ext cx="6624736" cy="369332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ru-RU"/>
            </a:defPPr>
            <a:lvl1pPr>
              <a:lnSpc>
                <a:spcPct val="100000"/>
              </a:lnSpc>
              <a:defRPr b="1">
                <a:solidFill>
                  <a:srgbClr val="336699"/>
                </a:solidFill>
                <a:latin typeface="Calibri"/>
              </a:defRPr>
            </a:lvl1pPr>
          </a:lstStyle>
          <a:p>
            <a:r>
              <a:rPr lang="ru-RU" dirty="0" smtClean="0"/>
              <a:t>Планы и реалии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339752" y="1196752"/>
            <a:ext cx="6330953" cy="1491167"/>
            <a:chOff x="1475656" y="1340768"/>
            <a:chExt cx="7555089" cy="17794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1340768"/>
              <a:ext cx="1650433" cy="122413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977" y="1340768"/>
              <a:ext cx="2053263" cy="177949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1417741"/>
              <a:ext cx="1806202" cy="1579211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>
              <a:off x="3312895" y="1772816"/>
              <a:ext cx="1259105" cy="126014"/>
            </a:xfrm>
            <a:prstGeom prst="rightArrow">
              <a:avLst>
                <a:gd name="adj1" fmla="val 50000"/>
                <a:gd name="adj2" fmla="val 7748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рест 7"/>
            <p:cNvSpPr/>
            <p:nvPr/>
          </p:nvSpPr>
          <p:spPr>
            <a:xfrm>
              <a:off x="6894301" y="1691807"/>
              <a:ext cx="288032" cy="288032"/>
            </a:xfrm>
            <a:prstGeom prst="plus">
              <a:avLst>
                <a:gd name="adj" fmla="val 373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3887" y="1340768"/>
            <a:ext cx="169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программы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модернизации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79712" y="1052736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581" y="3789040"/>
            <a:ext cx="1691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старта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программы</a:t>
            </a:r>
          </a:p>
          <a:p>
            <a:pPr algn="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модернизации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5646"/>
            <a:ext cx="1513547" cy="1323335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3804937" y="4083185"/>
            <a:ext cx="695055" cy="113146"/>
          </a:xfrm>
          <a:prstGeom prst="rightArrow">
            <a:avLst>
              <a:gd name="adj1" fmla="val 50000"/>
              <a:gd name="adj2" fmla="val 774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7069149" y="3789040"/>
            <a:ext cx="1823331" cy="745584"/>
            <a:chOff x="5024045" y="4225201"/>
            <a:chExt cx="3646660" cy="149116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688" y="4225201"/>
              <a:ext cx="1383017" cy="102579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45" y="4225201"/>
              <a:ext cx="1720577" cy="1491167"/>
            </a:xfrm>
            <a:prstGeom prst="rect">
              <a:avLst/>
            </a:prstGeom>
          </p:spPr>
        </p:pic>
        <p:sp>
          <p:nvSpPr>
            <p:cNvPr id="25" name="Крест 24"/>
            <p:cNvSpPr/>
            <p:nvPr/>
          </p:nvSpPr>
          <p:spPr>
            <a:xfrm>
              <a:off x="6880425" y="4519362"/>
              <a:ext cx="241363" cy="241363"/>
            </a:xfrm>
            <a:prstGeom prst="plus">
              <a:avLst>
                <a:gd name="adj" fmla="val 3736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2339752" y="5656488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21449" y="578244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2023" y="5772012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2011-2014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4328" y="5770523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2014-2015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733050" y="3231263"/>
            <a:ext cx="1783166" cy="2213961"/>
            <a:chOff x="179512" y="1340768"/>
            <a:chExt cx="4013860" cy="498356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4" t="22917" b="4416"/>
            <a:stretch/>
          </p:blipFill>
          <p:spPr>
            <a:xfrm>
              <a:off x="179512" y="1340768"/>
              <a:ext cx="4013860" cy="4983567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683568" y="1916832"/>
              <a:ext cx="2357271" cy="2357271"/>
              <a:chOff x="3491880" y="2420888"/>
              <a:chExt cx="2448272" cy="2448272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3491880" y="2420888"/>
                <a:ext cx="2448272" cy="2448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282" y="2737278"/>
                <a:ext cx="1855468" cy="1815491"/>
              </a:xfrm>
              <a:prstGeom prst="rect">
                <a:avLst/>
              </a:prstGeom>
            </p:spPr>
          </p:pic>
        </p:grpSp>
      </p:grpSp>
      <p:sp>
        <p:nvSpPr>
          <p:cNvPr id="38" name="Стрелка вправо 37"/>
          <p:cNvSpPr/>
          <p:nvPr/>
        </p:nvSpPr>
        <p:spPr>
          <a:xfrm>
            <a:off x="6278671" y="4112015"/>
            <a:ext cx="695055" cy="113146"/>
          </a:xfrm>
          <a:prstGeom prst="rightArrow">
            <a:avLst>
              <a:gd name="adj1" fmla="val 50000"/>
              <a:gd name="adj2" fmla="val 7748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4655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157282"/>
            <a:ext cx="6624736" cy="369332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ru-RU"/>
            </a:defPPr>
            <a:lvl1pPr>
              <a:lnSpc>
                <a:spcPct val="100000"/>
              </a:lnSpc>
              <a:defRPr b="1">
                <a:solidFill>
                  <a:srgbClr val="336699"/>
                </a:solidFill>
                <a:latin typeface="Calibri"/>
              </a:defRPr>
            </a:lvl1pPr>
          </a:lstStyle>
          <a:p>
            <a:r>
              <a:rPr lang="ru-RU" dirty="0" smtClean="0"/>
              <a:t>Централизованное региональное решение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238660" y="1196752"/>
            <a:ext cx="4013860" cy="4983567"/>
            <a:chOff x="179512" y="1340768"/>
            <a:chExt cx="4013860" cy="49835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4" t="22917" b="4416"/>
            <a:stretch/>
          </p:blipFill>
          <p:spPr>
            <a:xfrm>
              <a:off x="179512" y="1340768"/>
              <a:ext cx="4013860" cy="4983567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683568" y="1916832"/>
              <a:ext cx="2357271" cy="2357271"/>
              <a:chOff x="3491880" y="2420888"/>
              <a:chExt cx="2448272" cy="2448272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3491880" y="2420888"/>
                <a:ext cx="2448272" cy="2448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8282" y="2737278"/>
                <a:ext cx="1855468" cy="1815491"/>
              </a:xfrm>
              <a:prstGeom prst="rect">
                <a:avLst/>
              </a:prstGeom>
            </p:spPr>
          </p:pic>
        </p:grpSp>
      </p:grpSp>
      <p:sp>
        <p:nvSpPr>
          <p:cNvPr id="8" name="CustomShape 7"/>
          <p:cNvSpPr/>
          <p:nvPr/>
        </p:nvSpPr>
        <p:spPr>
          <a:xfrm>
            <a:off x="362335" y="1385392"/>
            <a:ext cx="5145770" cy="547260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SzPct val="25000"/>
            </a:pPr>
            <a:r>
              <a:rPr lang="ru-RU" b="1" dirty="0" smtClean="0">
                <a:solidFill>
                  <a:srgbClr val="0070C0"/>
                </a:solidFill>
                <a:latin typeface="Calibri"/>
              </a:rPr>
              <a:t>Сосредоточение на решение первичных задач</a:t>
            </a:r>
            <a:endParaRPr lang="ru-RU" b="1" dirty="0">
              <a:solidFill>
                <a:srgbClr val="0070C0"/>
              </a:solidFill>
              <a:latin typeface="Calibri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Управление интеграционными сервисами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Управление структурами баз на уровне всех участников регионального здравоохранения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Управление тиражирования НСИ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Централизованные хранилища данных</a:t>
            </a:r>
          </a:p>
          <a:p>
            <a:pPr>
              <a:lnSpc>
                <a:spcPct val="100000"/>
              </a:lnSpc>
              <a:buSzPct val="25000"/>
            </a:pPr>
            <a:endParaRPr lang="ru-RU" dirty="0"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ru-RU" b="1" dirty="0" smtClean="0">
                <a:solidFill>
                  <a:srgbClr val="0070C0"/>
                </a:solidFill>
                <a:latin typeface="Calibri"/>
              </a:rPr>
              <a:t>Доработка и внедрение следующих сервисов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Mobimed.ru</a:t>
            </a:r>
            <a:endParaRPr lang="ru-RU" dirty="0" smtClean="0">
              <a:latin typeface="Calibri"/>
            </a:endParaRP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Управление очередями на уровне региона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НСИ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Централизованная ЭМК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Взаимодействие с территориальными ФОМС</a:t>
            </a:r>
          </a:p>
          <a:p>
            <a:pPr marL="285750" indent="-285750">
              <a:lnSpc>
                <a:spcPct val="100000"/>
              </a:lnSpc>
              <a:buSzPct val="100000"/>
              <a:buFont typeface="Arial" pitchFamily="34" charset="0"/>
              <a:buChar char="•"/>
            </a:pPr>
            <a:r>
              <a:rPr lang="ru-RU" dirty="0" smtClean="0">
                <a:latin typeface="Calibri"/>
              </a:rPr>
              <a:t>Централизованная </a:t>
            </a:r>
            <a:r>
              <a:rPr lang="ru-RU" dirty="0" err="1" smtClean="0">
                <a:latin typeface="Calibri"/>
              </a:rPr>
              <a:t>медстатистика</a:t>
            </a:r>
            <a:endParaRPr lang="ru-RU" dirty="0" smtClean="0"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endParaRPr lang="ru-RU" dirty="0" smtClean="0"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endParaRPr lang="ru-RU" dirty="0">
              <a:latin typeface="Calibri"/>
            </a:endParaRPr>
          </a:p>
          <a:p>
            <a:pPr>
              <a:lnSpc>
                <a:spcPct val="100000"/>
              </a:lnSpc>
              <a:buSzPct val="25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8654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4" r="10529"/>
          <a:stretch/>
        </p:blipFill>
        <p:spPr>
          <a:xfrm>
            <a:off x="-1" y="620688"/>
            <a:ext cx="9144001" cy="62373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116632"/>
            <a:ext cx="6624736" cy="369332"/>
          </a:xfrm>
          <a:prstGeom prst="rect">
            <a:avLst/>
          </a:prstGeom>
        </p:spPr>
        <p:txBody>
          <a:bodyPr lIns="90000" tIns="45000" rIns="90000" bIns="45000"/>
          <a:lstStyle>
            <a:defPPr>
              <a:defRPr lang="ru-RU"/>
            </a:defPPr>
            <a:lvl1pPr>
              <a:lnSpc>
                <a:spcPct val="100000"/>
              </a:lnSpc>
              <a:defRPr b="1">
                <a:solidFill>
                  <a:srgbClr val="336699"/>
                </a:solidFill>
                <a:latin typeface="Calibri"/>
              </a:defRPr>
            </a:lvl1pPr>
          </a:lstStyle>
          <a:p>
            <a:r>
              <a:rPr lang="ru-RU" dirty="0" smtClean="0"/>
              <a:t>5-й профессиональный семинар «</a:t>
            </a:r>
            <a:r>
              <a:rPr lang="ru-RU" dirty="0" err="1" smtClean="0"/>
              <a:t>Медиалог</a:t>
            </a:r>
            <a:r>
              <a:rPr lang="ru-RU" dirty="0" smtClean="0"/>
              <a:t> на практике»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7" y="953966"/>
            <a:ext cx="45365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11 октября </a:t>
            </a:r>
            <a:r>
              <a:rPr lang="en-US" sz="3600" dirty="0" smtClean="0"/>
              <a:t>/ </a:t>
            </a:r>
            <a:r>
              <a:rPr lang="ru-RU" sz="3600" dirty="0" smtClean="0"/>
              <a:t>9:30</a:t>
            </a:r>
            <a:endParaRPr lang="en-US" sz="3600" dirty="0" smtClean="0"/>
          </a:p>
          <a:p>
            <a:r>
              <a:rPr lang="ru-RU" sz="2800" i="1" dirty="0" smtClean="0"/>
              <a:t>Зал Галактика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Вход свободный</a:t>
            </a:r>
          </a:p>
          <a:p>
            <a:endParaRPr lang="ru-RU" sz="2400" b="1" dirty="0">
              <a:solidFill>
                <a:srgbClr val="00B0F0"/>
              </a:solidFill>
            </a:endParaRPr>
          </a:p>
          <a:p>
            <a:r>
              <a:rPr lang="ru-RU" b="1" dirty="0" smtClean="0"/>
              <a:t>Панельная сессия: </a:t>
            </a:r>
            <a:r>
              <a:rPr lang="ru-RU" b="1" dirty="0"/>
              <a:t>Региональные проекты «Пост Модерн </a:t>
            </a:r>
            <a:r>
              <a:rPr lang="ru-RU" b="1" dirty="0" err="1"/>
              <a:t>Текнолоджи</a:t>
            </a:r>
            <a:r>
              <a:rPr lang="ru-RU" b="1" dirty="0"/>
              <a:t>» в рамках </a:t>
            </a:r>
            <a:endParaRPr lang="ru-RU" b="1" dirty="0" smtClean="0"/>
          </a:p>
          <a:p>
            <a:r>
              <a:rPr lang="ru-RU" b="1" dirty="0" smtClean="0"/>
              <a:t>программы модернизации здравоохранения.</a:t>
            </a:r>
          </a:p>
          <a:p>
            <a:endParaRPr lang="ru-RU" sz="1200" i="1" dirty="0" smtClean="0"/>
          </a:p>
          <a:p>
            <a:r>
              <a:rPr lang="ru-RU" sz="1600" i="1" dirty="0" smtClean="0"/>
              <a:t>При участие: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МИАЦ Хабаровского края</a:t>
            </a:r>
            <a:endParaRPr lang="ru-RU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МИАЦ Курской области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МИАЦ Амурской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Главного управления информационных технологий и связи Тверской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Управления Министерства здравоохранения Мурманской области</a:t>
            </a:r>
            <a:endParaRPr lang="ru-RU" dirty="0" smtClean="0"/>
          </a:p>
          <a:p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35298249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528" y="2564904"/>
            <a:ext cx="6499225" cy="6000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000066"/>
                </a:solidFill>
              </a:rPr>
              <a:t>         </a:t>
            </a:r>
            <a:endParaRPr lang="ru-RU" sz="2000" b="1" dirty="0" smtClean="0">
              <a:solidFill>
                <a:srgbClr val="000066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67015" y="2283467"/>
            <a:ext cx="6476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Благодарю </a:t>
            </a:r>
            <a:r>
              <a:rPr lang="ru-RU" sz="3200" b="1" dirty="0" smtClean="0">
                <a:solidFill>
                  <a:schemeClr val="bg1"/>
                </a:solidFill>
              </a:rPr>
              <a:t>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ng4jwcGUi3LmH09FD4Z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35600</TotalTime>
  <Words>295</Words>
  <Application>Microsoft Office PowerPoint</Application>
  <PresentationFormat>Экран (4:3)</PresentationFormat>
  <Paragraphs>97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региональной медицинской информационной системы</dc:title>
  <dc:creator>L-Tune</dc:creator>
  <cp:lastModifiedBy>Алексей Евдокимов</cp:lastModifiedBy>
  <cp:revision>3384</cp:revision>
  <cp:lastPrinted>2012-02-02T12:16:06Z</cp:lastPrinted>
  <dcterms:created xsi:type="dcterms:W3CDTF">2012-02-01T13:20:54Z</dcterms:created>
  <dcterms:modified xsi:type="dcterms:W3CDTF">2013-10-09T14:34:17Z</dcterms:modified>
</cp:coreProperties>
</file>