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2" r:id="rId2"/>
    <p:sldId id="274" r:id="rId3"/>
    <p:sldId id="283" r:id="rId4"/>
    <p:sldId id="277" r:id="rId5"/>
    <p:sldId id="275" r:id="rId6"/>
    <p:sldId id="276" r:id="rId7"/>
    <p:sldId id="279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BF85"/>
    <a:srgbClr val="3529CD"/>
    <a:srgbClr val="57C982"/>
    <a:srgbClr val="1E5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709" autoAdjust="0"/>
    <p:restoredTop sz="93366" autoAdjust="0"/>
  </p:normalViewPr>
  <p:slideViewPr>
    <p:cSldViewPr>
      <p:cViewPr>
        <p:scale>
          <a:sx n="82" d="100"/>
          <a:sy n="82" d="100"/>
        </p:scale>
        <p:origin x="-165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355AA-5F94-41D4-89A9-6A399C1AC62A}" type="doc">
      <dgm:prSet loTypeId="urn:microsoft.com/office/officeart/2011/layout/HexagonRadial" loCatId="officeonlin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C6F54C-D09C-49BA-8DCF-985A55E914D8}">
      <dgm:prSet phldrT="[Текст]" custT="1"/>
      <dgm:spPr/>
      <dgm:t>
        <a:bodyPr/>
        <a:lstStyle/>
        <a:p>
          <a:endParaRPr lang="ru-RU" sz="21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r>
            <a:rPr lang="ru-RU" sz="21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«Ресурсная </a:t>
          </a:r>
        </a:p>
        <a:p>
          <a:pPr marL="0" indent="0"/>
          <a:r>
            <a:rPr lang="ru-RU" sz="21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лаборатория»</a:t>
          </a:r>
        </a:p>
        <a:p>
          <a:endParaRPr lang="ru-RU" sz="21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7131D93-FBCE-4845-9208-77011D57803B}" type="parTrans" cxnId="{00D92CA7-993F-4CCB-9DCE-0A5DC0FF5F5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80DE6A-C90D-45CB-A77C-61F1560E2427}" type="sibTrans" cxnId="{00D92CA7-993F-4CCB-9DCE-0A5DC0FF5F52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627100F-2F0C-46E6-AC1F-4FF888D6EF67}">
      <dgm:prSet phldrT="[Текст]" custT="1"/>
      <dgm:spPr/>
      <dgm:t>
        <a:bodyPr/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Служба</a:t>
          </a:r>
        </a:p>
        <a:p>
          <a:pPr marL="0" indent="0">
            <a:tabLst/>
          </a:pPr>
          <a:r>
            <a:rPr lang="ru-RU" sz="19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Техподдержки</a:t>
          </a:r>
          <a:endParaRPr lang="ru-RU" sz="19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E27F6E1-65CB-452B-B8B6-F0D2E36C4152}" type="parTrans" cxnId="{4DF8A637-6C4D-4B87-885A-719496F92335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537C94A-E89D-4B5F-9398-17F3AA9B701D}" type="sibTrans" cxnId="{4DF8A637-6C4D-4B87-885A-719496F92335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0E47E09-0E91-4C07-AB85-D39C2DBEEAA2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Служба</a:t>
          </a:r>
        </a:p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Развития </a:t>
          </a:r>
        </a:p>
        <a:p>
          <a:r>
            <a:rPr lang="ru-RU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Региона </a:t>
          </a: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9CF4DA6-1BA2-400E-BAFA-EC1119A192D1}" type="parTrans" cxnId="{33F4C2D6-F5C6-4732-9668-AF8C62409B4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3C246E5-F778-4700-83AB-2F9F9E988868}" type="sibTrans" cxnId="{33F4C2D6-F5C6-4732-9668-AF8C62409B48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22A660F-D25D-462C-835D-58D38160AEE6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algn="ctr"/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Информационно-аналитический</a:t>
          </a:r>
        </a:p>
        <a:p>
          <a:pPr algn="ctr"/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блок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0331E1-CDD3-4320-8767-0F77D6485E2A}" type="parTrans" cxnId="{0AFA78C6-F784-433C-AA08-950062FCBCD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01722C2-2405-4DB7-BC5F-961EFE130618}" type="sibTrans" cxnId="{0AFA78C6-F784-433C-AA08-950062FCBCDE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6855860-EABC-43EE-A751-03FA27A46CED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Образовательно-</a:t>
          </a:r>
        </a:p>
        <a:p>
          <a:r>
            <a: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методический</a:t>
          </a:r>
        </a:p>
        <a:p>
          <a:r>
            <a:rPr lang="ru-RU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</a:t>
          </a:r>
          <a:endParaRPr lang="ru-RU" sz="1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381-9855-4C99-AB7D-F556C96C89A9}" type="parTrans" cxnId="{64B89A18-31C0-4EDB-9B67-A5C4788C3F0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56FC6DC-579D-4AAE-BBA2-4051B522371F}" type="sibTrans" cxnId="{64B89A18-31C0-4EDB-9B67-A5C4788C3F04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707E5B1-99D4-4BF4-BF95-F68F9B2833BB}">
      <dgm:prSet phldrT="[Текст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Многоцелевые проекты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6AC38C-D979-4A3E-B62F-3977C52BE324}" type="sibTrans" cxnId="{62F5CB06-6D5A-4971-A564-65F1AF52534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FDF896C-7F3E-410A-A85C-DEC108350894}" type="parTrans" cxnId="{62F5CB06-6D5A-4971-A564-65F1AF52534D}">
      <dgm:prSet/>
      <dgm:spPr/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9E80CD4-99DF-4C0B-9B5E-676C1B260F82}" type="pres">
      <dgm:prSet presAssocID="{2A1355AA-5F94-41D4-89A9-6A399C1AC6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6AD461-2B8A-4832-8E2B-2B36718CA7B5}" type="pres">
      <dgm:prSet presAssocID="{7FC6F54C-D09C-49BA-8DCF-985A55E914D8}" presName="Parent" presStyleLbl="node0" presStyleIdx="0" presStyleCnt="1" custScaleX="104032" custLinFactNeighborX="2789" custLinFactNeighborY="440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A832A0FC-A8E1-4CBE-942D-99C6894C5542}" type="pres">
      <dgm:prSet presAssocID="{8627100F-2F0C-46E6-AC1F-4FF888D6EF67}" presName="Accent1" presStyleCnt="0"/>
      <dgm:spPr/>
      <dgm:t>
        <a:bodyPr/>
        <a:lstStyle/>
        <a:p>
          <a:endParaRPr lang="ru-RU"/>
        </a:p>
      </dgm:t>
    </dgm:pt>
    <dgm:pt modelId="{5842F370-226A-46D6-9A9E-A7A7354F13BB}" type="pres">
      <dgm:prSet presAssocID="{8627100F-2F0C-46E6-AC1F-4FF888D6EF67}" presName="Accent" presStyleLbl="bgShp" presStyleIdx="0" presStyleCnt="5"/>
      <dgm:spPr/>
      <dgm:t>
        <a:bodyPr/>
        <a:lstStyle/>
        <a:p>
          <a:endParaRPr lang="ru-RU"/>
        </a:p>
      </dgm:t>
    </dgm:pt>
    <dgm:pt modelId="{919638F9-AF7E-42FB-AB52-D3094F092785}" type="pres">
      <dgm:prSet presAssocID="{8627100F-2F0C-46E6-AC1F-4FF888D6EF67}" presName="Child1" presStyleLbl="node1" presStyleIdx="0" presStyleCnt="5" custScaleX="124274" custScaleY="116068" custLinFactNeighborX="2886" custLinFactNeighborY="2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CF416-B301-48CE-922A-63CF7E25A7EB}" type="pres">
      <dgm:prSet presAssocID="{70E47E09-0E91-4C07-AB85-D39C2DBEEAA2}" presName="Accent2" presStyleCnt="0"/>
      <dgm:spPr/>
      <dgm:t>
        <a:bodyPr/>
        <a:lstStyle/>
        <a:p>
          <a:endParaRPr lang="ru-RU"/>
        </a:p>
      </dgm:t>
    </dgm:pt>
    <dgm:pt modelId="{8A542AD9-8802-41FA-853F-51E3A49230D1}" type="pres">
      <dgm:prSet presAssocID="{70E47E09-0E91-4C07-AB85-D39C2DBEEAA2}" presName="Accent" presStyleLbl="bgShp" presStyleIdx="1" presStyleCnt="5" custLinFactX="91785" custLinFactY="100000" custLinFactNeighborX="100000" custLinFactNeighborY="104900"/>
      <dgm:spPr/>
      <dgm:t>
        <a:bodyPr/>
        <a:lstStyle/>
        <a:p>
          <a:endParaRPr lang="ru-RU"/>
        </a:p>
      </dgm:t>
    </dgm:pt>
    <dgm:pt modelId="{106F862A-A9F0-48DA-A0C4-05AA77C1C436}" type="pres">
      <dgm:prSet presAssocID="{70E47E09-0E91-4C07-AB85-D39C2DBEEAA2}" presName="Child2" presStyleLbl="node1" presStyleIdx="1" presStyleCnt="5" custScaleX="127392" custScaleY="123157" custLinFactNeighborX="38853" custLinFactNeighborY="476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9EDED-FA35-4F7F-AF86-406CC615A8C1}" type="pres">
      <dgm:prSet presAssocID="{A22A660F-D25D-462C-835D-58D38160AEE6}" presName="Accent3" presStyleCnt="0"/>
      <dgm:spPr/>
      <dgm:t>
        <a:bodyPr/>
        <a:lstStyle/>
        <a:p>
          <a:endParaRPr lang="ru-RU"/>
        </a:p>
      </dgm:t>
    </dgm:pt>
    <dgm:pt modelId="{F37CC78A-D17E-4854-9702-CA0CAA6A4082}" type="pres">
      <dgm:prSet presAssocID="{A22A660F-D25D-462C-835D-58D38160AEE6}" presName="Accent" presStyleLbl="bgShp" presStyleIdx="2" presStyleCnt="5" custLinFactX="-100000" custLinFactY="100000" custLinFactNeighborX="-198472" custLinFactNeighborY="127278"/>
      <dgm:spPr/>
      <dgm:t>
        <a:bodyPr/>
        <a:lstStyle/>
        <a:p>
          <a:endParaRPr lang="ru-RU"/>
        </a:p>
      </dgm:t>
    </dgm:pt>
    <dgm:pt modelId="{0197E747-FA28-4680-80A0-73379DC07019}" type="pres">
      <dgm:prSet presAssocID="{A22A660F-D25D-462C-835D-58D38160AEE6}" presName="Child3" presStyleLbl="node1" presStyleIdx="2" presStyleCnt="5" custScaleX="135442" custScaleY="111816" custLinFactX="-63839" custLinFactNeighborX="-100000" custLinFactNeighborY="550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D8AAC-1174-45A1-B0D0-B3927196DAC3}" type="pres">
      <dgm:prSet presAssocID="{5707E5B1-99D4-4BF4-BF95-F68F9B2833BB}" presName="Accent4" presStyleCnt="0"/>
      <dgm:spPr/>
      <dgm:t>
        <a:bodyPr/>
        <a:lstStyle/>
        <a:p>
          <a:endParaRPr lang="ru-RU"/>
        </a:p>
      </dgm:t>
    </dgm:pt>
    <dgm:pt modelId="{AA9E6776-0F39-46EE-BAB9-CC1396AD3995}" type="pres">
      <dgm:prSet presAssocID="{5707E5B1-99D4-4BF4-BF95-F68F9B2833BB}" presName="Accent" presStyleLbl="bgShp" presStyleIdx="3" presStyleCnt="5" custLinFactX="-130517" custLinFactY="-71297" custLinFactNeighborX="-200000" custLinFactNeighborY="-100000"/>
      <dgm:spPr/>
      <dgm:t>
        <a:bodyPr/>
        <a:lstStyle/>
        <a:p>
          <a:endParaRPr lang="ru-RU"/>
        </a:p>
      </dgm:t>
    </dgm:pt>
    <dgm:pt modelId="{241E5977-736E-4A08-A1C8-D0EDC28914E0}" type="pres">
      <dgm:prSet presAssocID="{5707E5B1-99D4-4BF4-BF95-F68F9B2833BB}" presName="Child4" presStyleLbl="node1" presStyleIdx="3" presStyleCnt="5" custScaleX="127519" custScaleY="113718" custLinFactNeighborX="77103" custLinFactNeighborY="-74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5AEE1-C4F1-421C-B638-BBE16CACBD92}" type="pres">
      <dgm:prSet presAssocID="{76855860-EABC-43EE-A751-03FA27A46CED}" presName="Accent5" presStyleCnt="0"/>
      <dgm:spPr/>
      <dgm:t>
        <a:bodyPr/>
        <a:lstStyle/>
        <a:p>
          <a:endParaRPr lang="ru-RU"/>
        </a:p>
      </dgm:t>
    </dgm:pt>
    <dgm:pt modelId="{2E70BDEF-45D8-4165-B05E-D27228C01BD9}" type="pres">
      <dgm:prSet presAssocID="{76855860-EABC-43EE-A751-03FA27A46CED}" presName="Accent" presStyleLbl="bgShp" presStyleIdx="4" presStyleCnt="5" custFlipVert="0" custFlipHor="0" custScaleX="5130" custScaleY="33113" custLinFactX="-111499" custLinFactY="135846" custLinFactNeighborX="-200000" custLinFactNeighborY="200000"/>
      <dgm:spPr>
        <a:prstGeom prst="borderCallout1">
          <a:avLst/>
        </a:prstGeom>
      </dgm:spPr>
      <dgm:t>
        <a:bodyPr/>
        <a:lstStyle/>
        <a:p>
          <a:endParaRPr lang="ru-RU"/>
        </a:p>
      </dgm:t>
    </dgm:pt>
    <dgm:pt modelId="{C048050F-8E2E-4C5B-B326-D432870DF93C}" type="pres">
      <dgm:prSet presAssocID="{76855860-EABC-43EE-A751-03FA27A46CED}" presName="Child5" presStyleLbl="node1" presStyleIdx="4" presStyleCnt="5" custScaleX="125838" custScaleY="121813" custLinFactNeighborX="-30240" custLinFactNeighborY="-719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09364C-70AB-4D61-A3DF-CC640211FA1C}" type="presOf" srcId="{70E47E09-0E91-4C07-AB85-D39C2DBEEAA2}" destId="{106F862A-A9F0-48DA-A0C4-05AA77C1C436}" srcOrd="0" destOrd="0" presId="urn:microsoft.com/office/officeart/2011/layout/HexagonRadial"/>
    <dgm:cxn modelId="{B87C561F-B2A6-40FC-A9BE-8AC8D2EC300E}" type="presOf" srcId="{8627100F-2F0C-46E6-AC1F-4FF888D6EF67}" destId="{919638F9-AF7E-42FB-AB52-D3094F092785}" srcOrd="0" destOrd="0" presId="urn:microsoft.com/office/officeart/2011/layout/HexagonRadial"/>
    <dgm:cxn modelId="{00D92CA7-993F-4CCB-9DCE-0A5DC0FF5F52}" srcId="{2A1355AA-5F94-41D4-89A9-6A399C1AC62A}" destId="{7FC6F54C-D09C-49BA-8DCF-985A55E914D8}" srcOrd="0" destOrd="0" parTransId="{F7131D93-FBCE-4845-9208-77011D57803B}" sibTransId="{3780DE6A-C90D-45CB-A77C-61F1560E2427}"/>
    <dgm:cxn modelId="{33F4C2D6-F5C6-4732-9668-AF8C62409B48}" srcId="{7FC6F54C-D09C-49BA-8DCF-985A55E914D8}" destId="{70E47E09-0E91-4C07-AB85-D39C2DBEEAA2}" srcOrd="1" destOrd="0" parTransId="{59CF4DA6-1BA2-400E-BAFA-EC1119A192D1}" sibTransId="{83C246E5-F778-4700-83AB-2F9F9E988868}"/>
    <dgm:cxn modelId="{62F5CB06-6D5A-4971-A564-65F1AF52534D}" srcId="{7FC6F54C-D09C-49BA-8DCF-985A55E914D8}" destId="{5707E5B1-99D4-4BF4-BF95-F68F9B2833BB}" srcOrd="3" destOrd="0" parTransId="{EFDF896C-7F3E-410A-A85C-DEC108350894}" sibTransId="{016AC38C-D979-4A3E-B62F-3977C52BE324}"/>
    <dgm:cxn modelId="{4DF8A637-6C4D-4B87-885A-719496F92335}" srcId="{7FC6F54C-D09C-49BA-8DCF-985A55E914D8}" destId="{8627100F-2F0C-46E6-AC1F-4FF888D6EF67}" srcOrd="0" destOrd="0" parTransId="{9E27F6E1-65CB-452B-B8B6-F0D2E36C4152}" sibTransId="{1537C94A-E89D-4B5F-9398-17F3AA9B701D}"/>
    <dgm:cxn modelId="{0AFA78C6-F784-433C-AA08-950062FCBCDE}" srcId="{7FC6F54C-D09C-49BA-8DCF-985A55E914D8}" destId="{A22A660F-D25D-462C-835D-58D38160AEE6}" srcOrd="2" destOrd="0" parTransId="{1E0331E1-CDD3-4320-8767-0F77D6485E2A}" sibTransId="{601722C2-2405-4DB7-BC5F-961EFE130618}"/>
    <dgm:cxn modelId="{565C154F-2EC5-4B1E-9D4A-97964F0D1354}" type="presOf" srcId="{7FC6F54C-D09C-49BA-8DCF-985A55E914D8}" destId="{756AD461-2B8A-4832-8E2B-2B36718CA7B5}" srcOrd="0" destOrd="0" presId="urn:microsoft.com/office/officeart/2011/layout/HexagonRadial"/>
    <dgm:cxn modelId="{142F0261-1760-4528-9F44-4B9DF0676DFC}" type="presOf" srcId="{A22A660F-D25D-462C-835D-58D38160AEE6}" destId="{0197E747-FA28-4680-80A0-73379DC07019}" srcOrd="0" destOrd="0" presId="urn:microsoft.com/office/officeart/2011/layout/HexagonRadial"/>
    <dgm:cxn modelId="{20074590-C94C-4331-A26D-2C4FA8799A83}" type="presOf" srcId="{76855860-EABC-43EE-A751-03FA27A46CED}" destId="{C048050F-8E2E-4C5B-B326-D432870DF93C}" srcOrd="0" destOrd="0" presId="urn:microsoft.com/office/officeart/2011/layout/HexagonRadial"/>
    <dgm:cxn modelId="{B5E92F2F-173F-49C8-B422-EC1FC23BE4A3}" type="presOf" srcId="{2A1355AA-5F94-41D4-89A9-6A399C1AC62A}" destId="{69E80CD4-99DF-4C0B-9B5E-676C1B260F82}" srcOrd="0" destOrd="0" presId="urn:microsoft.com/office/officeart/2011/layout/HexagonRadial"/>
    <dgm:cxn modelId="{64B89A18-31C0-4EDB-9B67-A5C4788C3F04}" srcId="{7FC6F54C-D09C-49BA-8DCF-985A55E914D8}" destId="{76855860-EABC-43EE-A751-03FA27A46CED}" srcOrd="4" destOrd="0" parTransId="{7D67B381-9855-4C99-AB7D-F556C96C89A9}" sibTransId="{656FC6DC-579D-4AAE-BBA2-4051B522371F}"/>
    <dgm:cxn modelId="{3F7FC603-4DAC-4F48-992B-D8EC962E54F5}" type="presOf" srcId="{5707E5B1-99D4-4BF4-BF95-F68F9B2833BB}" destId="{241E5977-736E-4A08-A1C8-D0EDC28914E0}" srcOrd="0" destOrd="0" presId="urn:microsoft.com/office/officeart/2011/layout/HexagonRadial"/>
    <dgm:cxn modelId="{F0691D31-6450-43C9-B671-16A0C64F8F87}" type="presParOf" srcId="{69E80CD4-99DF-4C0B-9B5E-676C1B260F82}" destId="{756AD461-2B8A-4832-8E2B-2B36718CA7B5}" srcOrd="0" destOrd="0" presId="urn:microsoft.com/office/officeart/2011/layout/HexagonRadial"/>
    <dgm:cxn modelId="{AC46DD5D-2EEF-4F59-B8E0-ADE3166774E3}" type="presParOf" srcId="{69E80CD4-99DF-4C0B-9B5E-676C1B260F82}" destId="{A832A0FC-A8E1-4CBE-942D-99C6894C5542}" srcOrd="1" destOrd="0" presId="urn:microsoft.com/office/officeart/2011/layout/HexagonRadial"/>
    <dgm:cxn modelId="{DBB5F37E-F502-4266-8F4C-0E3CF3F07AA1}" type="presParOf" srcId="{A832A0FC-A8E1-4CBE-942D-99C6894C5542}" destId="{5842F370-226A-46D6-9A9E-A7A7354F13BB}" srcOrd="0" destOrd="0" presId="urn:microsoft.com/office/officeart/2011/layout/HexagonRadial"/>
    <dgm:cxn modelId="{89A39694-9B29-4FE1-AB74-4B281FDCEDDE}" type="presParOf" srcId="{69E80CD4-99DF-4C0B-9B5E-676C1B260F82}" destId="{919638F9-AF7E-42FB-AB52-D3094F092785}" srcOrd="2" destOrd="0" presId="urn:microsoft.com/office/officeart/2011/layout/HexagonRadial"/>
    <dgm:cxn modelId="{020DF277-2DC3-4568-8AB6-DB77584B1CAE}" type="presParOf" srcId="{69E80CD4-99DF-4C0B-9B5E-676C1B260F82}" destId="{0B6CF416-B301-48CE-922A-63CF7E25A7EB}" srcOrd="3" destOrd="0" presId="urn:microsoft.com/office/officeart/2011/layout/HexagonRadial"/>
    <dgm:cxn modelId="{C93FC21E-8918-45E3-B195-9A9B21F3419B}" type="presParOf" srcId="{0B6CF416-B301-48CE-922A-63CF7E25A7EB}" destId="{8A542AD9-8802-41FA-853F-51E3A49230D1}" srcOrd="0" destOrd="0" presId="urn:microsoft.com/office/officeart/2011/layout/HexagonRadial"/>
    <dgm:cxn modelId="{4B313E74-E3F9-42C6-8019-4965E4F17BAD}" type="presParOf" srcId="{69E80CD4-99DF-4C0B-9B5E-676C1B260F82}" destId="{106F862A-A9F0-48DA-A0C4-05AA77C1C436}" srcOrd="4" destOrd="0" presId="urn:microsoft.com/office/officeart/2011/layout/HexagonRadial"/>
    <dgm:cxn modelId="{18DDDE62-99B6-4265-9B98-99F1DAC9EB4E}" type="presParOf" srcId="{69E80CD4-99DF-4C0B-9B5E-676C1B260F82}" destId="{4449EDED-FA35-4F7F-AF86-406CC615A8C1}" srcOrd="5" destOrd="0" presId="urn:microsoft.com/office/officeart/2011/layout/HexagonRadial"/>
    <dgm:cxn modelId="{7E7072EC-2916-44EC-B1E2-3FC321435F0B}" type="presParOf" srcId="{4449EDED-FA35-4F7F-AF86-406CC615A8C1}" destId="{F37CC78A-D17E-4854-9702-CA0CAA6A4082}" srcOrd="0" destOrd="0" presId="urn:microsoft.com/office/officeart/2011/layout/HexagonRadial"/>
    <dgm:cxn modelId="{58823D16-B8FE-4341-9072-0902C8A8D6A4}" type="presParOf" srcId="{69E80CD4-99DF-4C0B-9B5E-676C1B260F82}" destId="{0197E747-FA28-4680-80A0-73379DC07019}" srcOrd="6" destOrd="0" presId="urn:microsoft.com/office/officeart/2011/layout/HexagonRadial"/>
    <dgm:cxn modelId="{070202B3-CA8B-428A-8CC0-0AFBBC416B32}" type="presParOf" srcId="{69E80CD4-99DF-4C0B-9B5E-676C1B260F82}" destId="{97DD8AAC-1174-45A1-B0D0-B3927196DAC3}" srcOrd="7" destOrd="0" presId="urn:microsoft.com/office/officeart/2011/layout/HexagonRadial"/>
    <dgm:cxn modelId="{A42D98A1-8A73-4A5C-8233-C4A642EBFEE4}" type="presParOf" srcId="{97DD8AAC-1174-45A1-B0D0-B3927196DAC3}" destId="{AA9E6776-0F39-46EE-BAB9-CC1396AD3995}" srcOrd="0" destOrd="0" presId="urn:microsoft.com/office/officeart/2011/layout/HexagonRadial"/>
    <dgm:cxn modelId="{E00050B5-A5FE-47CE-B4F5-A4B11B3ABC16}" type="presParOf" srcId="{69E80CD4-99DF-4C0B-9B5E-676C1B260F82}" destId="{241E5977-736E-4A08-A1C8-D0EDC28914E0}" srcOrd="8" destOrd="0" presId="urn:microsoft.com/office/officeart/2011/layout/HexagonRadial"/>
    <dgm:cxn modelId="{25F25F77-00FA-431F-BA46-CA8649F5E4A4}" type="presParOf" srcId="{69E80CD4-99DF-4C0B-9B5E-676C1B260F82}" destId="{0F85AEE1-C4F1-421C-B638-BBE16CACBD92}" srcOrd="9" destOrd="0" presId="urn:microsoft.com/office/officeart/2011/layout/HexagonRadial"/>
    <dgm:cxn modelId="{E1000D26-0417-4FC3-B3F0-95582986F17B}" type="presParOf" srcId="{0F85AEE1-C4F1-421C-B638-BBE16CACBD92}" destId="{2E70BDEF-45D8-4165-B05E-D27228C01BD9}" srcOrd="0" destOrd="0" presId="urn:microsoft.com/office/officeart/2011/layout/HexagonRadial"/>
    <dgm:cxn modelId="{1C373E10-8C7A-4180-A5B1-6DFCF55C3BA0}" type="presParOf" srcId="{69E80CD4-99DF-4C0B-9B5E-676C1B260F82}" destId="{C048050F-8E2E-4C5B-B326-D432870DF93C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AD461-2B8A-4832-8E2B-2B36718CA7B5}">
      <dsp:nvSpPr>
        <dsp:cNvPr id="0" name=""/>
        <dsp:cNvSpPr/>
      </dsp:nvSpPr>
      <dsp:spPr>
        <a:xfrm>
          <a:off x="3351507" y="1973314"/>
          <a:ext cx="2476359" cy="2059127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«Ресурсная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лаборатория»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53968" y="2307966"/>
        <a:ext cx="1671437" cy="1389823"/>
      </dsp:txXfrm>
    </dsp:sp>
    <dsp:sp modelId="{8A542AD9-8802-41FA-853F-51E3A49230D1}">
      <dsp:nvSpPr>
        <dsp:cNvPr id="0" name=""/>
        <dsp:cNvSpPr/>
      </dsp:nvSpPr>
      <dsp:spPr>
        <a:xfrm>
          <a:off x="6546126" y="2483141"/>
          <a:ext cx="898111" cy="77384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19638F9-AF7E-42FB-AB52-D3094F092785}">
      <dsp:nvSpPr>
        <dsp:cNvPr id="0" name=""/>
        <dsp:cNvSpPr/>
      </dsp:nvSpPr>
      <dsp:spPr>
        <a:xfrm>
          <a:off x="3371915" y="-86548"/>
          <a:ext cx="2424221" cy="195875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Служба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Техподдержки</a:t>
          </a:r>
          <a:endParaRPr lang="ru-RU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60472" y="227403"/>
        <a:ext cx="1647107" cy="1330850"/>
      </dsp:txXfrm>
    </dsp:sp>
    <dsp:sp modelId="{F37CC78A-D17E-4854-9702-CA0CAA6A4082}">
      <dsp:nvSpPr>
        <dsp:cNvPr id="0" name=""/>
        <dsp:cNvSpPr/>
      </dsp:nvSpPr>
      <dsp:spPr>
        <a:xfrm>
          <a:off x="3191239" y="4102983"/>
          <a:ext cx="898111" cy="77384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06F862A-A9F0-48DA-A0C4-05AA77C1C436}">
      <dsp:nvSpPr>
        <dsp:cNvPr id="0" name=""/>
        <dsp:cNvSpPr/>
      </dsp:nvSpPr>
      <dsp:spPr>
        <a:xfrm>
          <a:off x="5832138" y="1656179"/>
          <a:ext cx="2485044" cy="2078385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Служба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Развития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Региона </a:t>
          </a: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6237157" y="1994919"/>
        <a:ext cx="1675006" cy="1400905"/>
      </dsp:txXfrm>
    </dsp:sp>
    <dsp:sp modelId="{AA9E6776-0F39-46EE-BAB9-CC1396AD3995}">
      <dsp:nvSpPr>
        <dsp:cNvPr id="0" name=""/>
        <dsp:cNvSpPr/>
      </dsp:nvSpPr>
      <dsp:spPr>
        <a:xfrm>
          <a:off x="2175315" y="2651664"/>
          <a:ext cx="898111" cy="77384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197E747-FA28-4680-80A0-73379DC07019}">
      <dsp:nvSpPr>
        <dsp:cNvPr id="0" name=""/>
        <dsp:cNvSpPr/>
      </dsp:nvSpPr>
      <dsp:spPr>
        <a:xfrm>
          <a:off x="1799696" y="3918267"/>
          <a:ext cx="2642075" cy="1886995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Информационно-аналитический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блок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99574" y="4203863"/>
        <a:ext cx="1842319" cy="1315803"/>
      </dsp:txXfrm>
    </dsp:sp>
    <dsp:sp modelId="{2E70BDEF-45D8-4165-B05E-D27228C01BD9}">
      <dsp:nvSpPr>
        <dsp:cNvPr id="0" name=""/>
        <dsp:cNvSpPr/>
      </dsp:nvSpPr>
      <dsp:spPr>
        <a:xfrm>
          <a:off x="965948" y="5549021"/>
          <a:ext cx="46073" cy="256242"/>
        </a:xfrm>
        <a:prstGeom prst="borderCallout1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41E5977-736E-4A08-A1C8-D0EDC28914E0}">
      <dsp:nvSpPr>
        <dsp:cNvPr id="0" name=""/>
        <dsp:cNvSpPr/>
      </dsp:nvSpPr>
      <dsp:spPr>
        <a:xfrm>
          <a:off x="4788020" y="3886178"/>
          <a:ext cx="2487521" cy="1919093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Многоцелевые проекты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8075" y="4187101"/>
        <a:ext cx="1707411" cy="1317247"/>
      </dsp:txXfrm>
    </dsp:sp>
    <dsp:sp modelId="{C048050F-8E2E-4C5B-B326-D432870DF93C}">
      <dsp:nvSpPr>
        <dsp:cNvPr id="0" name=""/>
        <dsp:cNvSpPr/>
      </dsp:nvSpPr>
      <dsp:spPr>
        <a:xfrm>
          <a:off x="913139" y="1691058"/>
          <a:ext cx="2454730" cy="2055704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Образовательно-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методический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13471" y="2026315"/>
        <a:ext cx="1654066" cy="1385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6DAF1-3605-4328-8EEA-76662DB3F9EA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5270-3520-4CFE-851A-50FAF9110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538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F9A35-2888-40FD-B199-0DB385A8D58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E75B4-71E3-49A7-9D84-18297CC4A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674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sz="1400" baseline="0" dirty="0" smtClean="0"/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75B4-71E3-49A7-9D84-18297CC4A162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82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75B4-71E3-49A7-9D84-18297CC4A1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82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ОБРАЗОВАТЕЛЬНО-МЕТОДИЧЕСКИЙ ЦЕНТР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Миссия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развитие компетенций у специалистов здравоохранения Самарской области в сфере информационно-коммуникационных технологий и медицинской деятельности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Услуги: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Образовательные семинары для руководителей медицинских организаций: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«Адаптивное управление учреждениями здравоохранения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помощью ИКТ» (очно-заочная форма обучения);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«Школа передового опыта внедрения ИКТ в ЛПУ».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Образовательные семинары для ИТ-специалистов медицинских организаций по актуальным вопросам информатизации.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Образовательные семинары для медицинских специалистов по прикладным аспектам использования ИКТ,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 использованием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симуляционных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технологий.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Практические занятия по формированию навыков поиска доказательной информации в сети Интернет и рационального использования ее в клинической практике.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Тренинги для медицинских специалистов на основе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симуляционных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компьютерных программ.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видеолекции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удаленном режиме по тематике, заявленной ЛПУ (организация и проведение).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Курсы по обучению компьютерной грамотности.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Аттестационный тестовый компьютерный контроль знаний и умений врачей.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Предоставление доступа к: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электронным информационным ресурсам,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подписным изданиям;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книжно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-журнальному библиотечному фонду.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демонстрационным версиям информационных систем, эксплуатируемых в региональном здравоохранении;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компьютерным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симуляционным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программам.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Разработка методических и аналитических материалов по вопросам электронного здравоохранения.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Организация лекций приглашенных ведущих специалистов в сфере здравоохранения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 Подготовка  рекомендаций ЛПУ по развитию ИКТ на основе проведенной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-самооценки.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E75B4-71E3-49A7-9D84-18297CC4A16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82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21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2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8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5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3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87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2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5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2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9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221F-E143-4276-AF73-E86137663B0C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627EE-998D-4BBF-89BB-F7D912190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4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dlan.samara.ru:8007/passport_i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dlan.samara.ru/taxonomy/term/44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Шестиугольник 7"/>
          <p:cNvSpPr/>
          <p:nvPr/>
        </p:nvSpPr>
        <p:spPr>
          <a:xfrm>
            <a:off x="6156176" y="3717032"/>
            <a:ext cx="891207" cy="767893"/>
          </a:xfrm>
          <a:prstGeom prst="hexagon">
            <a:avLst>
              <a:gd name="adj" fmla="val 28900"/>
              <a:gd name="vf" fmla="val 11547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Шестиугольник 6"/>
          <p:cNvSpPr/>
          <p:nvPr/>
        </p:nvSpPr>
        <p:spPr>
          <a:xfrm>
            <a:off x="5436096" y="4221088"/>
            <a:ext cx="891207" cy="767893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8969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51049935"/>
              </p:ext>
            </p:extLst>
          </p:nvPr>
        </p:nvGraphicFramePr>
        <p:xfrm>
          <a:off x="1" y="1052736"/>
          <a:ext cx="9140824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75" y="72008"/>
            <a:ext cx="8172450" cy="8367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продукты «ресурсной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лаборатории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МИАЦ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375" y="935831"/>
            <a:ext cx="8172450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5" name="Picture 9" descr="МИАЦ - Главная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950" y="6461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9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274" y="44624"/>
            <a:ext cx="8127433" cy="7198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«ресурсной лаборатории» МИАЦ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274" y="836615"/>
            <a:ext cx="8127433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6" name="Picture 9" descr="МИАЦ - Главна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239036" y="646115"/>
            <a:ext cx="573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ятиугольник 9"/>
          <p:cNvSpPr/>
          <p:nvPr/>
        </p:nvSpPr>
        <p:spPr>
          <a:xfrm>
            <a:off x="3491880" y="3487594"/>
            <a:ext cx="5442462" cy="936104"/>
          </a:xfrm>
          <a:prstGeom prst="homePlate">
            <a:avLst>
              <a:gd name="adj" fmla="val 40522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491880" y="4783738"/>
            <a:ext cx="5442462" cy="1021526"/>
          </a:xfrm>
          <a:prstGeom prst="homePlate">
            <a:avLst>
              <a:gd name="adj" fmla="val 50433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491880" y="1615386"/>
            <a:ext cx="5442462" cy="1584176"/>
          </a:xfrm>
          <a:prstGeom prst="homePlate">
            <a:avLst>
              <a:gd name="adj" fmla="val 42209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Шестиугольник 4"/>
          <p:cNvSpPr/>
          <p:nvPr/>
        </p:nvSpPr>
        <p:spPr>
          <a:xfrm>
            <a:off x="721006" y="3415586"/>
            <a:ext cx="1997039" cy="1337998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23528" y="2479482"/>
            <a:ext cx="2952328" cy="2376264"/>
            <a:chOff x="3445964" y="-88526"/>
            <a:chExt cx="2348123" cy="19587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Шестиугольник 18"/>
            <p:cNvSpPr/>
            <p:nvPr/>
          </p:nvSpPr>
          <p:spPr>
            <a:xfrm>
              <a:off x="3445964" y="-88526"/>
              <a:ext cx="2348123" cy="1958752"/>
            </a:xfrm>
            <a:prstGeom prst="hexagon">
              <a:avLst>
                <a:gd name="adj" fmla="val 28570"/>
                <a:gd name="vf" fmla="val 11547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Шестиугольник 4"/>
            <p:cNvSpPr/>
            <p:nvPr/>
          </p:nvSpPr>
          <p:spPr>
            <a:xfrm>
              <a:off x="3675049" y="230310"/>
              <a:ext cx="1832681" cy="13210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Служба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/>
              </a:pPr>
              <a:r>
                <a:rPr lang="ru-RU" sz="28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Техподдержки</a:t>
              </a:r>
              <a:endParaRPr lang="ru-RU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563888" y="1687394"/>
            <a:ext cx="5040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Все вопросы, возникающие в ходе эксплуатации ИС решаются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через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запросы в службу Технической поддержки. Запросы размещаются на сайте технической поддержки МИАЦ по адресу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http://medlan.samara.ru:8007/passport_it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91880" y="3631610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Информация о Службе размещена на сайте МИАЦ по адресу: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http://medlan.samara.ru/taxonomy/term/448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4855746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 рабочие дни получить консультацию можно с 8:00 до 18:00 (по пятницам до 16:00) по телефонам:    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+7 (846) 207-09-36; +7 (846) 206-03-07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274" y="44624"/>
            <a:ext cx="8127433" cy="7198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«ресурсной лаборатории» МИАЦ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274" y="836615"/>
            <a:ext cx="8127433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6" name="Picture 9" descr="МИАЦ - Главна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239036" y="646115"/>
            <a:ext cx="573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ятиугольник 9"/>
          <p:cNvSpPr/>
          <p:nvPr/>
        </p:nvSpPr>
        <p:spPr>
          <a:xfrm>
            <a:off x="3522026" y="2492896"/>
            <a:ext cx="5442462" cy="1339886"/>
          </a:xfrm>
          <a:prstGeom prst="homePlate">
            <a:avLst>
              <a:gd name="adj" fmla="val 40522"/>
            </a:avLst>
          </a:prstGeom>
          <a:noFill/>
          <a:ln>
            <a:solidFill>
              <a:srgbClr val="00B45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Обслуживание компьютерной техники и оргтехники; техническое сопровождение информационных систем и ресурсов, функционирующих на серверном оборудовании МИАЦ и учреждений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здравоохранения (аутсорсинг)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522026" y="3991650"/>
            <a:ext cx="5442462" cy="1021526"/>
          </a:xfrm>
          <a:prstGeom prst="homePlate">
            <a:avLst>
              <a:gd name="adj" fmla="val 50433"/>
            </a:avLst>
          </a:prstGeom>
          <a:noFill/>
          <a:ln>
            <a:solidFill>
              <a:srgbClr val="00B45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Мониторинг эксплуатации компьютерной техники, локально-вычислительных сетей  и программных средств в учреждениях здравоохранения Самарской области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3522026" y="6021288"/>
            <a:ext cx="5442462" cy="731276"/>
          </a:xfrm>
          <a:prstGeom prst="homePlate">
            <a:avLst>
              <a:gd name="adj" fmla="val 72112"/>
            </a:avLst>
          </a:prstGeom>
          <a:noFill/>
          <a:ln>
            <a:solidFill>
              <a:srgbClr val="00B45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Организация почтовых рассылок министерства здравоохранения Самарской области (электронная почта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522026" y="1124744"/>
            <a:ext cx="5442462" cy="1226438"/>
          </a:xfrm>
          <a:prstGeom prst="homePlate">
            <a:avLst>
              <a:gd name="adj" fmla="val 42209"/>
            </a:avLst>
          </a:prstGeom>
          <a:noFill/>
          <a:ln>
            <a:solidFill>
              <a:srgbClr val="00B45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Оказание методической помощи учреждениям здравоохранения Самарской области по вопросам использования компьютерной техники, локально-вычислительных сетей  и общесистемного программного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обеспечения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3522026" y="5157192"/>
            <a:ext cx="5426229" cy="720080"/>
          </a:xfrm>
          <a:prstGeom prst="homePlate">
            <a:avLst>
              <a:gd name="adj" fmla="val 63889"/>
            </a:avLst>
          </a:prstGeom>
          <a:noFill/>
          <a:ln>
            <a:solidFill>
              <a:srgbClr val="00B45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Разработка и сопровождение сайтов учреждений здравоохранения</a:t>
            </a:r>
          </a:p>
        </p:txBody>
      </p:sp>
      <p:grpSp>
        <p:nvGrpSpPr>
          <p:cNvPr id="2" name="Группа 14"/>
          <p:cNvGrpSpPr/>
          <p:nvPr/>
        </p:nvGrpSpPr>
        <p:grpSpPr>
          <a:xfrm>
            <a:off x="235203" y="2412754"/>
            <a:ext cx="2968645" cy="2384398"/>
            <a:chOff x="5364077" y="936106"/>
            <a:chExt cx="2334545" cy="196874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Шестиугольник 15"/>
            <p:cNvSpPr/>
            <p:nvPr/>
          </p:nvSpPr>
          <p:spPr>
            <a:xfrm>
              <a:off x="5364077" y="936106"/>
              <a:ext cx="2334545" cy="1968747"/>
            </a:xfrm>
            <a:prstGeom prst="hexagon">
              <a:avLst>
                <a:gd name="adj" fmla="val 28570"/>
                <a:gd name="vf" fmla="val 11547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2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Шестиугольник 4"/>
            <p:cNvSpPr/>
            <p:nvPr/>
          </p:nvSpPr>
          <p:spPr>
            <a:xfrm>
              <a:off x="5746113" y="1258281"/>
              <a:ext cx="1570473" cy="13243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Служба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Развития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Региона </a:t>
              </a:r>
              <a:endParaRPr lang="ru-RU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3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375" y="44624"/>
            <a:ext cx="8172450" cy="7198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Продукты 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ресурсной лаборатории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МИАЦ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375" y="836613"/>
            <a:ext cx="8172450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5" name="Picture 9" descr="МИАЦ - Главн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950" y="6461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4067944" y="1196752"/>
            <a:ext cx="792088" cy="199380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067944" y="1811536"/>
            <a:ext cx="792088" cy="199380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067944" y="2404244"/>
            <a:ext cx="792088" cy="199380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067944" y="3052316"/>
            <a:ext cx="792088" cy="199380"/>
          </a:xfrm>
          <a:prstGeom prst="rightArrow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>
            <a:off x="5796136" y="1628800"/>
            <a:ext cx="2880320" cy="562646"/>
          </a:xfrm>
          <a:prstGeom prst="homePlat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Отраслевая площадка инвесторов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5796136" y="2564904"/>
            <a:ext cx="2880320" cy="562646"/>
          </a:xfrm>
          <a:prstGeom prst="homePlat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4005064"/>
            <a:ext cx="9144000" cy="110799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Отраслевая площадка инвесторов  -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лощадка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поиска способов реализации перспективных социально-значимых проектов в электронном здравоохранении региона. Особенно нужен там, где при дефиците финансовых ресурсов, необходима реализация инновационных идей и технологий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517232"/>
            <a:ext cx="91408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Конкурсы.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адача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чтобы все медицинские работники овладели информационными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технологиями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которые в значительной степени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улучшают качество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доступность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медицинских услуг (ежегодно -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декада декабря).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67544" y="1196752"/>
            <a:ext cx="2796519" cy="2312294"/>
            <a:chOff x="3563892" y="4080043"/>
            <a:chExt cx="2220455" cy="17722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Шестиугольник 18"/>
            <p:cNvSpPr/>
            <p:nvPr/>
          </p:nvSpPr>
          <p:spPr>
            <a:xfrm>
              <a:off x="3563892" y="4080043"/>
              <a:ext cx="2220455" cy="1772281"/>
            </a:xfrm>
            <a:prstGeom prst="hexagon">
              <a:avLst>
                <a:gd name="adj" fmla="val 28570"/>
                <a:gd name="vf" fmla="val 11547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2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Шестиугольник 4"/>
            <p:cNvSpPr/>
            <p:nvPr/>
          </p:nvSpPr>
          <p:spPr>
            <a:xfrm>
              <a:off x="3744732" y="4413641"/>
              <a:ext cx="1928929" cy="12074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Многоцелевые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проекты</a:t>
              </a:r>
              <a:endParaRPr lang="ru-RU" sz="24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5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68375" y="44624"/>
            <a:ext cx="8172450" cy="7198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Продукты 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ресурсной лаборатории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МИАЦ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8375" y="836613"/>
            <a:ext cx="8172450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9" name="Picture 9" descr="МИАЦ - Главна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950" y="6461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2915816" y="1163902"/>
            <a:ext cx="6120680" cy="896946"/>
          </a:xfrm>
          <a:prstGeom prst="homePlate">
            <a:avLst/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Поддержка 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информационное сопровождение сайта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МЗ СО, МИАЦ,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ИС «Здоровый образ жизни», ИС «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Самздравпортал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2915816" y="2204864"/>
            <a:ext cx="6120680" cy="936104"/>
          </a:xfrm>
          <a:prstGeom prst="homePlate">
            <a:avLst>
              <a:gd name="adj" fmla="val 44217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Ежемесячное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электронное приложение к «Информационному вестнику здравоохранения Самарской области»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 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Электронное здравоохранение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2915816" y="3356992"/>
            <a:ext cx="6120680" cy="574340"/>
          </a:xfrm>
          <a:prstGeom prst="homePlate">
            <a:avLst>
              <a:gd name="adj" fmla="val 72112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Еженедельный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информационный листок «Новости информатизации здравоохранения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2915816" y="4149079"/>
            <a:ext cx="6120680" cy="1440161"/>
          </a:xfrm>
          <a:prstGeom prst="homePlate">
            <a:avLst>
              <a:gd name="adj" fmla="val 29783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Передача  данных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ЛПУ для: </a:t>
            </a:r>
          </a:p>
          <a:p>
            <a:pPr marL="285750" indent="-285750">
              <a:buClr>
                <a:srgbClr val="FF0000"/>
              </a:buCl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регистра медицинского и фармацевтического персонала;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сервиса «Паспорт МУ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»;</a:t>
            </a:r>
          </a:p>
          <a:p>
            <a:pPr marL="285750" indent="-285750">
              <a:buClr>
                <a:srgbClr val="FF0000"/>
              </a:buCl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сервиса АХД;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2915816" y="5772368"/>
            <a:ext cx="6102424" cy="969000"/>
          </a:xfrm>
          <a:prstGeom prst="homePlate">
            <a:avLst>
              <a:gd name="adj" fmla="val 37434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Обеспечение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участников системы ЛЛО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НСИ 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сведениями о лицах, имеющих право на получение льготных лекарственных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препаратов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1061" y="2492896"/>
            <a:ext cx="2772747" cy="2314752"/>
            <a:chOff x="1580109" y="3096347"/>
            <a:chExt cx="2376666" cy="198010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Шестиугольник 23"/>
            <p:cNvSpPr/>
            <p:nvPr/>
          </p:nvSpPr>
          <p:spPr>
            <a:xfrm>
              <a:off x="1580109" y="3096347"/>
              <a:ext cx="2376666" cy="1980101"/>
            </a:xfrm>
            <a:prstGeom prst="hexagon">
              <a:avLst>
                <a:gd name="adj" fmla="val 28570"/>
                <a:gd name="vf" fmla="val 11547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Шестиугольник 4"/>
            <p:cNvSpPr/>
            <p:nvPr/>
          </p:nvSpPr>
          <p:spPr>
            <a:xfrm>
              <a:off x="1734791" y="3546805"/>
              <a:ext cx="2098542" cy="13358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Информационно-аналитический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блок</a:t>
              </a:r>
              <a:endParaRPr lang="ru-RU" sz="2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0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68375" y="44624"/>
            <a:ext cx="8172450" cy="7198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Продукты 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ресурсной лаборатории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МИАЦ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8375" y="836613"/>
            <a:ext cx="8172450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9" name="Picture 9" descr="МИАЦ - Главна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950" y="6461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ятиугольник 10"/>
          <p:cNvSpPr/>
          <p:nvPr/>
        </p:nvSpPr>
        <p:spPr>
          <a:xfrm>
            <a:off x="2915816" y="1196752"/>
            <a:ext cx="6120680" cy="576064"/>
          </a:xfrm>
          <a:prstGeom prst="homePlate">
            <a:avLst>
              <a:gd name="adj" fmla="val 46325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Верстка и корректировка ежегодного государственного доклада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2915816" y="1916832"/>
            <a:ext cx="6120680" cy="432048"/>
          </a:xfrm>
          <a:prstGeom prst="homePlate">
            <a:avLst>
              <a:gd name="adj" fmla="val 58010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Ведомственные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медицинские статистические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отчеты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2915816" y="2482994"/>
            <a:ext cx="6120680" cy="441950"/>
          </a:xfrm>
          <a:prstGeom prst="homePlate">
            <a:avLst>
              <a:gd name="adj" fmla="val 61046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тчеты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мониторинги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запросы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2915816" y="3068960"/>
            <a:ext cx="6120680" cy="432049"/>
          </a:xfrm>
          <a:prstGeom prst="homePlate">
            <a:avLst>
              <a:gd name="adj" fmla="val 66316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Видеоселектор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ля </a:t>
            </a:r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IT-специалистов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2915816" y="6237312"/>
            <a:ext cx="6102424" cy="504056"/>
          </a:xfrm>
          <a:prstGeom prst="homePlate">
            <a:avLst>
              <a:gd name="adj" fmla="val 53181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Информационные советы (среда, 10:00)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915816" y="3645024"/>
            <a:ext cx="6120680" cy="432048"/>
          </a:xfrm>
          <a:prstGeom prst="homePlate">
            <a:avLst>
              <a:gd name="adj" fmla="val 72195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День IT-специалиста (ежеквартально)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2915816" y="4221088"/>
            <a:ext cx="6120680" cy="442544"/>
          </a:xfrm>
          <a:prstGeom prst="homePlate">
            <a:avLst>
              <a:gd name="adj" fmla="val 73681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Онлайн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консультации экспертов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МИАЦ (на сайте МИАЦ)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2915816" y="4869159"/>
            <a:ext cx="6120680" cy="576065"/>
          </a:xfrm>
          <a:prstGeom prst="homePlate">
            <a:avLst>
              <a:gd name="adj" fmla="val 67576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Участие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приемке централизованно разрабатываемых и внедряемых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2915816" y="5589240"/>
            <a:ext cx="6120680" cy="504057"/>
          </a:xfrm>
          <a:prstGeom prst="homePlate">
            <a:avLst>
              <a:gd name="adj" fmla="val 65057"/>
            </a:avLst>
          </a:prstGeom>
          <a:noFill/>
          <a:ln>
            <a:solidFill>
              <a:srgbClr val="61BF8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истема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контроля индикативных показателей ЛПУ в части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ИТ (на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сайтеМИАЦ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1061" y="2492896"/>
            <a:ext cx="2772747" cy="2314752"/>
            <a:chOff x="1580109" y="3096347"/>
            <a:chExt cx="2376666" cy="198010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5" name="Шестиугольник 24"/>
            <p:cNvSpPr/>
            <p:nvPr/>
          </p:nvSpPr>
          <p:spPr>
            <a:xfrm>
              <a:off x="1580109" y="3096347"/>
              <a:ext cx="2376666" cy="1980101"/>
            </a:xfrm>
            <a:prstGeom prst="hexagon">
              <a:avLst>
                <a:gd name="adj" fmla="val 28570"/>
                <a:gd name="vf" fmla="val 11547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Шестиугольник 4"/>
            <p:cNvSpPr/>
            <p:nvPr/>
          </p:nvSpPr>
          <p:spPr>
            <a:xfrm>
              <a:off x="1734791" y="3546805"/>
              <a:ext cx="2098542" cy="13358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Информационно-аналитический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блок</a:t>
              </a:r>
              <a:endParaRPr lang="ru-RU" sz="2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76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8375" y="836613"/>
            <a:ext cx="8172450" cy="198437"/>
          </a:xfrm>
          <a:prstGeom prst="rect">
            <a:avLst/>
          </a:prstGeom>
          <a:solidFill>
            <a:srgbClr val="306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                                       </a:t>
            </a:r>
          </a:p>
        </p:txBody>
      </p:sp>
      <p:pic>
        <p:nvPicPr>
          <p:cNvPr id="5" name="Picture 9" descr="МИАЦ - Главна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950" y="6461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ятиугольник 9"/>
          <p:cNvSpPr/>
          <p:nvPr/>
        </p:nvSpPr>
        <p:spPr>
          <a:xfrm>
            <a:off x="3347864" y="1196752"/>
            <a:ext cx="5533394" cy="424157"/>
          </a:xfrm>
          <a:prstGeom prst="homePlat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Образовательные семинары 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3347864" y="3061069"/>
            <a:ext cx="5533394" cy="479332"/>
          </a:xfrm>
          <a:prstGeom prst="homePlat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Вебинары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видеолекции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359086" y="5005285"/>
            <a:ext cx="5522172" cy="818440"/>
          </a:xfrm>
          <a:prstGeom prst="homePlate">
            <a:avLst>
              <a:gd name="adj" fmla="val 32931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Разработка методических и аналитических материалов по вопросам электронного здравоохранения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347864" y="6013398"/>
            <a:ext cx="5544616" cy="648071"/>
          </a:xfrm>
          <a:prstGeom prst="homePlate">
            <a:avLst>
              <a:gd name="adj" fmla="val 45918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Организация лекций приглашенных ведущих специалистов в сфере здравоохранения</a:t>
            </a: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68374" y="44624"/>
            <a:ext cx="8175626" cy="7198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Продукты «ресурсной лаборатории» МИАЦ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3347864" y="1772816"/>
            <a:ext cx="5533394" cy="424157"/>
          </a:xfrm>
          <a:prstGeom prst="homePlat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Практические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занятия по доказательной медицине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3347864" y="2340989"/>
            <a:ext cx="5533394" cy="557802"/>
          </a:xfrm>
          <a:prstGeom prst="homePlat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Тренинги для медицинских специалистов на основе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симуляционных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компьютерных программ</a:t>
            </a:r>
          </a:p>
        </p:txBody>
      </p:sp>
      <p:sp>
        <p:nvSpPr>
          <p:cNvPr id="26" name="Пятиугольник 25"/>
          <p:cNvSpPr/>
          <p:nvPr/>
        </p:nvSpPr>
        <p:spPr>
          <a:xfrm>
            <a:off x="3347864" y="3709141"/>
            <a:ext cx="5533394" cy="479332"/>
          </a:xfrm>
          <a:prstGeom prst="homePlat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Курсы по обучению компьютерной грамотности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3359086" y="4357213"/>
            <a:ext cx="5533394" cy="479332"/>
          </a:xfrm>
          <a:prstGeom prst="homePlat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Аттестационный тестовый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контроль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190" y="3940021"/>
            <a:ext cx="28798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развитие компетенций у специалистов здравоохранения Самарской области в сфере информационно-коммуникационных технологий и медицинской деятельности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216190" y="1408830"/>
            <a:ext cx="2768069" cy="2237224"/>
            <a:chOff x="1501529" y="894306"/>
            <a:chExt cx="2444707" cy="205232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Шестиугольник 18"/>
            <p:cNvSpPr/>
            <p:nvPr/>
          </p:nvSpPr>
          <p:spPr>
            <a:xfrm>
              <a:off x="1501529" y="894306"/>
              <a:ext cx="2444707" cy="2052328"/>
            </a:xfrm>
            <a:prstGeom prst="hexagon">
              <a:avLst>
                <a:gd name="adj" fmla="val 28570"/>
                <a:gd name="vf" fmla="val 11547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Шестиугольник 4"/>
            <p:cNvSpPr/>
            <p:nvPr/>
          </p:nvSpPr>
          <p:spPr>
            <a:xfrm>
              <a:off x="1596328" y="1294267"/>
              <a:ext cx="2225865" cy="13821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Образовательно-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методический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Центр</a:t>
              </a:r>
              <a:endParaRPr lang="ru-RU" sz="2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475</Words>
  <Application>Microsoft Office PowerPoint</Application>
  <PresentationFormat>Экран (4:3)</PresentationFormat>
  <Paragraphs>106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Структура и продукты «ресурсной лаборатории» МИАЦ</vt:lpstr>
      <vt:lpstr>Продукты «ресурсной лаборатории» МИАЦ</vt:lpstr>
      <vt:lpstr>Продукты «ресурсной лаборатории» МИАЦ</vt:lpstr>
      <vt:lpstr>Продукты «ресурсной лаборатории» МИАЦ</vt:lpstr>
      <vt:lpstr>Продукты «ресурсной лаборатории» МИАЦ</vt:lpstr>
      <vt:lpstr>Продукты «ресурсной лаборатории» МИАЦ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Ресурсная лаборатория МИАЦ</dc:title>
  <dc:creator>Сорокин Сергей Генадьевич</dc:creator>
  <cp:lastModifiedBy>Зотова Ольга Владимировна</cp:lastModifiedBy>
  <cp:revision>178</cp:revision>
  <cp:lastPrinted>2013-12-03T09:12:33Z</cp:lastPrinted>
  <dcterms:created xsi:type="dcterms:W3CDTF">2013-11-21T04:43:24Z</dcterms:created>
  <dcterms:modified xsi:type="dcterms:W3CDTF">2015-01-27T11:13:37Z</dcterms:modified>
</cp:coreProperties>
</file>