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82" r:id="rId2"/>
    <p:sldId id="274" r:id="rId3"/>
    <p:sldId id="283" r:id="rId4"/>
    <p:sldId id="277" r:id="rId5"/>
    <p:sldId id="275" r:id="rId6"/>
    <p:sldId id="276" r:id="rId7"/>
    <p:sldId id="279" r:id="rId8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BF85"/>
    <a:srgbClr val="3529CD"/>
    <a:srgbClr val="57C982"/>
    <a:srgbClr val="1E52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0709" autoAdjust="0"/>
    <p:restoredTop sz="93366" autoAdjust="0"/>
  </p:normalViewPr>
  <p:slideViewPr>
    <p:cSldViewPr>
      <p:cViewPr>
        <p:scale>
          <a:sx n="82" d="100"/>
          <a:sy n="82" d="100"/>
        </p:scale>
        <p:origin x="-1650" y="-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2166" y="-9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1355AA-5F94-41D4-89A9-6A399C1AC62A}" type="doc">
      <dgm:prSet loTypeId="urn:microsoft.com/office/officeart/2011/layout/HexagonRadial" loCatId="officeonline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7FC6F54C-D09C-49BA-8DCF-985A55E914D8}">
      <dgm:prSet phldrT="[Текст]" custT="1"/>
      <dgm:spPr/>
      <dgm:t>
        <a:bodyPr/>
        <a:lstStyle/>
        <a:p>
          <a:endParaRPr lang="ru-RU" sz="2100" b="0" cap="none" spc="0" dirty="0" smtClean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  <a:p>
          <a:r>
            <a:rPr lang="ru-RU" sz="21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«Ресурсная </a:t>
          </a:r>
        </a:p>
        <a:p>
          <a:pPr marL="0" indent="0"/>
          <a:r>
            <a:rPr lang="ru-RU" sz="21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лаборатория»</a:t>
          </a:r>
        </a:p>
        <a:p>
          <a:endParaRPr lang="ru-RU" sz="21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F7131D93-FBCE-4845-9208-77011D57803B}" type="parTrans" cxnId="{00D92CA7-993F-4CCB-9DCE-0A5DC0FF5F52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3780DE6A-C90D-45CB-A77C-61F1560E2427}" type="sibTrans" cxnId="{00D92CA7-993F-4CCB-9DCE-0A5DC0FF5F52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8627100F-2F0C-46E6-AC1F-4FF888D6EF67}">
      <dgm:prSet phldrT="[Текст]" custT="1"/>
      <dgm:spPr/>
      <dgm:t>
        <a:bodyPr/>
        <a:lstStyle/>
        <a:p>
          <a:r>
            <a:rPr lang="ru-RU" sz="20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Служба</a:t>
          </a:r>
        </a:p>
        <a:p>
          <a:pPr marL="0" indent="0">
            <a:tabLst/>
          </a:pPr>
          <a:r>
            <a:rPr lang="ru-RU" sz="19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Техподдержки</a:t>
          </a:r>
          <a:endParaRPr lang="ru-RU" sz="19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9E27F6E1-65CB-452B-B8B6-F0D2E36C4152}" type="parTrans" cxnId="{4DF8A637-6C4D-4B87-885A-719496F92335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1537C94A-E89D-4B5F-9398-17F3AA9B701D}" type="sibTrans" cxnId="{4DF8A637-6C4D-4B87-885A-719496F92335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70E47E09-0E91-4C07-AB85-D39C2DBEEAA2}">
      <dgm:prSet phldrT="[Текст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 sz="20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Служба</a:t>
          </a:r>
        </a:p>
        <a:p>
          <a:r>
            <a:rPr lang="ru-RU" sz="20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Развития </a:t>
          </a:r>
        </a:p>
        <a:p>
          <a:r>
            <a:rPr lang="ru-RU" sz="20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Региона </a:t>
          </a:r>
          <a:endParaRPr lang="ru-RU" sz="20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59CF4DA6-1BA2-400E-BAFA-EC1119A192D1}" type="parTrans" cxnId="{33F4C2D6-F5C6-4732-9668-AF8C62409B48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83C246E5-F778-4700-83AB-2F9F9E988868}" type="sibTrans" cxnId="{33F4C2D6-F5C6-4732-9668-AF8C62409B48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A22A660F-D25D-462C-835D-58D38160AEE6}">
      <dgm:prSet phldrT="[Текст]" custT="1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pPr algn="ctr"/>
          <a:r>
            <a:rPr lang="ru-RU" sz="18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Информационно-аналитический</a:t>
          </a:r>
        </a:p>
        <a:p>
          <a:pPr algn="ctr"/>
          <a:r>
            <a:rPr lang="ru-RU" sz="18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блок</a:t>
          </a:r>
          <a:endParaRPr lang="ru-RU" sz="18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E0331E1-CDD3-4320-8767-0F77D6485E2A}" type="parTrans" cxnId="{0AFA78C6-F784-433C-AA08-950062FCBCDE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601722C2-2405-4DB7-BC5F-961EFE130618}" type="sibTrans" cxnId="{0AFA78C6-F784-433C-AA08-950062FCBCDE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76855860-EABC-43EE-A751-03FA27A46CED}">
      <dgm:prSet phldrT="[Текст]" custT="1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r>
            <a:rPr lang="ru-RU" sz="16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Образовательно-</a:t>
          </a:r>
        </a:p>
        <a:p>
          <a:r>
            <a:rPr lang="ru-RU" sz="16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методический</a:t>
          </a:r>
        </a:p>
        <a:p>
          <a:r>
            <a:rPr lang="ru-RU" sz="16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Центр</a:t>
          </a:r>
          <a:endParaRPr lang="ru-RU" sz="16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D67B381-9855-4C99-AB7D-F556C96C89A9}" type="parTrans" cxnId="{64B89A18-31C0-4EDB-9B67-A5C4788C3F04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656FC6DC-579D-4AAE-BBA2-4051B522371F}" type="sibTrans" cxnId="{64B89A18-31C0-4EDB-9B67-A5C4788C3F04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5707E5B1-99D4-4BF4-BF95-F68F9B2833BB}">
      <dgm:prSet phldrT="[Текст]" custT="1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r>
            <a:rPr lang="ru-RU" sz="18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Многоцелевые проекты</a:t>
          </a:r>
          <a:endParaRPr lang="ru-RU" sz="18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16AC38C-D979-4A3E-B62F-3977C52BE324}" type="sibTrans" cxnId="{62F5CB06-6D5A-4971-A564-65F1AF52534D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EFDF896C-7F3E-410A-A85C-DEC108350894}" type="parTrans" cxnId="{62F5CB06-6D5A-4971-A564-65F1AF52534D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69E80CD4-99DF-4C0B-9B5E-676C1B260F82}" type="pres">
      <dgm:prSet presAssocID="{2A1355AA-5F94-41D4-89A9-6A399C1AC62A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756AD461-2B8A-4832-8E2B-2B36718CA7B5}" type="pres">
      <dgm:prSet presAssocID="{7FC6F54C-D09C-49BA-8DCF-985A55E914D8}" presName="Parent" presStyleLbl="node0" presStyleIdx="0" presStyleCnt="1" custScaleX="104032" custLinFactNeighborX="2789" custLinFactNeighborY="4401">
        <dgm:presLayoutVars>
          <dgm:chMax val="6"/>
          <dgm:chPref val="6"/>
        </dgm:presLayoutVars>
      </dgm:prSet>
      <dgm:spPr/>
      <dgm:t>
        <a:bodyPr/>
        <a:lstStyle/>
        <a:p>
          <a:endParaRPr lang="ru-RU"/>
        </a:p>
      </dgm:t>
    </dgm:pt>
    <dgm:pt modelId="{A832A0FC-A8E1-4CBE-942D-99C6894C5542}" type="pres">
      <dgm:prSet presAssocID="{8627100F-2F0C-46E6-AC1F-4FF888D6EF67}" presName="Accent1" presStyleCnt="0"/>
      <dgm:spPr/>
      <dgm:t>
        <a:bodyPr/>
        <a:lstStyle/>
        <a:p>
          <a:endParaRPr lang="ru-RU"/>
        </a:p>
      </dgm:t>
    </dgm:pt>
    <dgm:pt modelId="{5842F370-226A-46D6-9A9E-A7A7354F13BB}" type="pres">
      <dgm:prSet presAssocID="{8627100F-2F0C-46E6-AC1F-4FF888D6EF67}" presName="Accent" presStyleLbl="bgShp" presStyleIdx="0" presStyleCnt="5"/>
      <dgm:spPr/>
      <dgm:t>
        <a:bodyPr/>
        <a:lstStyle/>
        <a:p>
          <a:endParaRPr lang="ru-RU"/>
        </a:p>
      </dgm:t>
    </dgm:pt>
    <dgm:pt modelId="{919638F9-AF7E-42FB-AB52-D3094F092785}" type="pres">
      <dgm:prSet presAssocID="{8627100F-2F0C-46E6-AC1F-4FF888D6EF67}" presName="Child1" presStyleLbl="node1" presStyleIdx="0" presStyleCnt="5" custScaleX="124274" custScaleY="116068" custLinFactNeighborX="2886" custLinFactNeighborY="23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6CF416-B301-48CE-922A-63CF7E25A7EB}" type="pres">
      <dgm:prSet presAssocID="{70E47E09-0E91-4C07-AB85-D39C2DBEEAA2}" presName="Accent2" presStyleCnt="0"/>
      <dgm:spPr/>
      <dgm:t>
        <a:bodyPr/>
        <a:lstStyle/>
        <a:p>
          <a:endParaRPr lang="ru-RU"/>
        </a:p>
      </dgm:t>
    </dgm:pt>
    <dgm:pt modelId="{8A542AD9-8802-41FA-853F-51E3A49230D1}" type="pres">
      <dgm:prSet presAssocID="{70E47E09-0E91-4C07-AB85-D39C2DBEEAA2}" presName="Accent" presStyleLbl="bgShp" presStyleIdx="1" presStyleCnt="5" custLinFactX="91785" custLinFactY="100000" custLinFactNeighborX="100000" custLinFactNeighborY="104900"/>
      <dgm:spPr/>
      <dgm:t>
        <a:bodyPr/>
        <a:lstStyle/>
        <a:p>
          <a:endParaRPr lang="ru-RU"/>
        </a:p>
      </dgm:t>
    </dgm:pt>
    <dgm:pt modelId="{106F862A-A9F0-48DA-A0C4-05AA77C1C436}" type="pres">
      <dgm:prSet presAssocID="{70E47E09-0E91-4C07-AB85-D39C2DBEEAA2}" presName="Child2" presStyleLbl="node1" presStyleIdx="1" presStyleCnt="5" custScaleX="127392" custScaleY="123157" custLinFactNeighborX="38853" custLinFactNeighborY="4762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49EDED-FA35-4F7F-AF86-406CC615A8C1}" type="pres">
      <dgm:prSet presAssocID="{A22A660F-D25D-462C-835D-58D38160AEE6}" presName="Accent3" presStyleCnt="0"/>
      <dgm:spPr/>
      <dgm:t>
        <a:bodyPr/>
        <a:lstStyle/>
        <a:p>
          <a:endParaRPr lang="ru-RU"/>
        </a:p>
      </dgm:t>
    </dgm:pt>
    <dgm:pt modelId="{F37CC78A-D17E-4854-9702-CA0CAA6A4082}" type="pres">
      <dgm:prSet presAssocID="{A22A660F-D25D-462C-835D-58D38160AEE6}" presName="Accent" presStyleLbl="bgShp" presStyleIdx="2" presStyleCnt="5" custLinFactX="-100000" custLinFactY="100000" custLinFactNeighborX="-198472" custLinFactNeighborY="127278"/>
      <dgm:spPr/>
      <dgm:t>
        <a:bodyPr/>
        <a:lstStyle/>
        <a:p>
          <a:endParaRPr lang="ru-RU"/>
        </a:p>
      </dgm:t>
    </dgm:pt>
    <dgm:pt modelId="{0197E747-FA28-4680-80A0-73379DC07019}" type="pres">
      <dgm:prSet presAssocID="{A22A660F-D25D-462C-835D-58D38160AEE6}" presName="Child3" presStyleLbl="node1" presStyleIdx="2" presStyleCnt="5" custScaleX="135442" custScaleY="111816" custLinFactX="-63839" custLinFactNeighborX="-100000" custLinFactNeighborY="5508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DD8AAC-1174-45A1-B0D0-B3927196DAC3}" type="pres">
      <dgm:prSet presAssocID="{5707E5B1-99D4-4BF4-BF95-F68F9B2833BB}" presName="Accent4" presStyleCnt="0"/>
      <dgm:spPr/>
      <dgm:t>
        <a:bodyPr/>
        <a:lstStyle/>
        <a:p>
          <a:endParaRPr lang="ru-RU"/>
        </a:p>
      </dgm:t>
    </dgm:pt>
    <dgm:pt modelId="{AA9E6776-0F39-46EE-BAB9-CC1396AD3995}" type="pres">
      <dgm:prSet presAssocID="{5707E5B1-99D4-4BF4-BF95-F68F9B2833BB}" presName="Accent" presStyleLbl="bgShp" presStyleIdx="3" presStyleCnt="5" custLinFactX="-130517" custLinFactY="-71297" custLinFactNeighborX="-200000" custLinFactNeighborY="-100000"/>
      <dgm:spPr/>
      <dgm:t>
        <a:bodyPr/>
        <a:lstStyle/>
        <a:p>
          <a:endParaRPr lang="ru-RU"/>
        </a:p>
      </dgm:t>
    </dgm:pt>
    <dgm:pt modelId="{241E5977-736E-4A08-A1C8-D0EDC28914E0}" type="pres">
      <dgm:prSet presAssocID="{5707E5B1-99D4-4BF4-BF95-F68F9B2833BB}" presName="Child4" presStyleLbl="node1" presStyleIdx="3" presStyleCnt="5" custScaleX="127519" custScaleY="113718" custLinFactNeighborX="77103" custLinFactNeighborY="-744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85AEE1-C4F1-421C-B638-BBE16CACBD92}" type="pres">
      <dgm:prSet presAssocID="{76855860-EABC-43EE-A751-03FA27A46CED}" presName="Accent5" presStyleCnt="0"/>
      <dgm:spPr/>
      <dgm:t>
        <a:bodyPr/>
        <a:lstStyle/>
        <a:p>
          <a:endParaRPr lang="ru-RU"/>
        </a:p>
      </dgm:t>
    </dgm:pt>
    <dgm:pt modelId="{2E70BDEF-45D8-4165-B05E-D27228C01BD9}" type="pres">
      <dgm:prSet presAssocID="{76855860-EABC-43EE-A751-03FA27A46CED}" presName="Accent" presStyleLbl="bgShp" presStyleIdx="4" presStyleCnt="5" custFlipVert="0" custFlipHor="0" custScaleX="5130" custScaleY="33113" custLinFactX="-111499" custLinFactY="135846" custLinFactNeighborX="-200000" custLinFactNeighborY="200000"/>
      <dgm:spPr>
        <a:prstGeom prst="borderCallout1">
          <a:avLst/>
        </a:prstGeom>
      </dgm:spPr>
      <dgm:t>
        <a:bodyPr/>
        <a:lstStyle/>
        <a:p>
          <a:endParaRPr lang="ru-RU"/>
        </a:p>
      </dgm:t>
    </dgm:pt>
    <dgm:pt modelId="{C048050F-8E2E-4C5B-B326-D432870DF93C}" type="pres">
      <dgm:prSet presAssocID="{76855860-EABC-43EE-A751-03FA27A46CED}" presName="Child5" presStyleLbl="node1" presStyleIdx="4" presStyleCnt="5" custScaleX="125838" custScaleY="121813" custLinFactNeighborX="-30240" custLinFactNeighborY="-7196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109364C-70AB-4D61-A3DF-CC640211FA1C}" type="presOf" srcId="{70E47E09-0E91-4C07-AB85-D39C2DBEEAA2}" destId="{106F862A-A9F0-48DA-A0C4-05AA77C1C436}" srcOrd="0" destOrd="0" presId="urn:microsoft.com/office/officeart/2011/layout/HexagonRadial"/>
    <dgm:cxn modelId="{B87C561F-B2A6-40FC-A9BE-8AC8D2EC300E}" type="presOf" srcId="{8627100F-2F0C-46E6-AC1F-4FF888D6EF67}" destId="{919638F9-AF7E-42FB-AB52-D3094F092785}" srcOrd="0" destOrd="0" presId="urn:microsoft.com/office/officeart/2011/layout/HexagonRadial"/>
    <dgm:cxn modelId="{00D92CA7-993F-4CCB-9DCE-0A5DC0FF5F52}" srcId="{2A1355AA-5F94-41D4-89A9-6A399C1AC62A}" destId="{7FC6F54C-D09C-49BA-8DCF-985A55E914D8}" srcOrd="0" destOrd="0" parTransId="{F7131D93-FBCE-4845-9208-77011D57803B}" sibTransId="{3780DE6A-C90D-45CB-A77C-61F1560E2427}"/>
    <dgm:cxn modelId="{33F4C2D6-F5C6-4732-9668-AF8C62409B48}" srcId="{7FC6F54C-D09C-49BA-8DCF-985A55E914D8}" destId="{70E47E09-0E91-4C07-AB85-D39C2DBEEAA2}" srcOrd="1" destOrd="0" parTransId="{59CF4DA6-1BA2-400E-BAFA-EC1119A192D1}" sibTransId="{83C246E5-F778-4700-83AB-2F9F9E988868}"/>
    <dgm:cxn modelId="{62F5CB06-6D5A-4971-A564-65F1AF52534D}" srcId="{7FC6F54C-D09C-49BA-8DCF-985A55E914D8}" destId="{5707E5B1-99D4-4BF4-BF95-F68F9B2833BB}" srcOrd="3" destOrd="0" parTransId="{EFDF896C-7F3E-410A-A85C-DEC108350894}" sibTransId="{016AC38C-D979-4A3E-B62F-3977C52BE324}"/>
    <dgm:cxn modelId="{4DF8A637-6C4D-4B87-885A-719496F92335}" srcId="{7FC6F54C-D09C-49BA-8DCF-985A55E914D8}" destId="{8627100F-2F0C-46E6-AC1F-4FF888D6EF67}" srcOrd="0" destOrd="0" parTransId="{9E27F6E1-65CB-452B-B8B6-F0D2E36C4152}" sibTransId="{1537C94A-E89D-4B5F-9398-17F3AA9B701D}"/>
    <dgm:cxn modelId="{0AFA78C6-F784-433C-AA08-950062FCBCDE}" srcId="{7FC6F54C-D09C-49BA-8DCF-985A55E914D8}" destId="{A22A660F-D25D-462C-835D-58D38160AEE6}" srcOrd="2" destOrd="0" parTransId="{1E0331E1-CDD3-4320-8767-0F77D6485E2A}" sibTransId="{601722C2-2405-4DB7-BC5F-961EFE130618}"/>
    <dgm:cxn modelId="{565C154F-2EC5-4B1E-9D4A-97964F0D1354}" type="presOf" srcId="{7FC6F54C-D09C-49BA-8DCF-985A55E914D8}" destId="{756AD461-2B8A-4832-8E2B-2B36718CA7B5}" srcOrd="0" destOrd="0" presId="urn:microsoft.com/office/officeart/2011/layout/HexagonRadial"/>
    <dgm:cxn modelId="{142F0261-1760-4528-9F44-4B9DF0676DFC}" type="presOf" srcId="{A22A660F-D25D-462C-835D-58D38160AEE6}" destId="{0197E747-FA28-4680-80A0-73379DC07019}" srcOrd="0" destOrd="0" presId="urn:microsoft.com/office/officeart/2011/layout/HexagonRadial"/>
    <dgm:cxn modelId="{20074590-C94C-4331-A26D-2C4FA8799A83}" type="presOf" srcId="{76855860-EABC-43EE-A751-03FA27A46CED}" destId="{C048050F-8E2E-4C5B-B326-D432870DF93C}" srcOrd="0" destOrd="0" presId="urn:microsoft.com/office/officeart/2011/layout/HexagonRadial"/>
    <dgm:cxn modelId="{B5E92F2F-173F-49C8-B422-EC1FC23BE4A3}" type="presOf" srcId="{2A1355AA-5F94-41D4-89A9-6A399C1AC62A}" destId="{69E80CD4-99DF-4C0B-9B5E-676C1B260F82}" srcOrd="0" destOrd="0" presId="urn:microsoft.com/office/officeart/2011/layout/HexagonRadial"/>
    <dgm:cxn modelId="{64B89A18-31C0-4EDB-9B67-A5C4788C3F04}" srcId="{7FC6F54C-D09C-49BA-8DCF-985A55E914D8}" destId="{76855860-EABC-43EE-A751-03FA27A46CED}" srcOrd="4" destOrd="0" parTransId="{7D67B381-9855-4C99-AB7D-F556C96C89A9}" sibTransId="{656FC6DC-579D-4AAE-BBA2-4051B522371F}"/>
    <dgm:cxn modelId="{3F7FC603-4DAC-4F48-992B-D8EC962E54F5}" type="presOf" srcId="{5707E5B1-99D4-4BF4-BF95-F68F9B2833BB}" destId="{241E5977-736E-4A08-A1C8-D0EDC28914E0}" srcOrd="0" destOrd="0" presId="urn:microsoft.com/office/officeart/2011/layout/HexagonRadial"/>
    <dgm:cxn modelId="{F0691D31-6450-43C9-B671-16A0C64F8F87}" type="presParOf" srcId="{69E80CD4-99DF-4C0B-9B5E-676C1B260F82}" destId="{756AD461-2B8A-4832-8E2B-2B36718CA7B5}" srcOrd="0" destOrd="0" presId="urn:microsoft.com/office/officeart/2011/layout/HexagonRadial"/>
    <dgm:cxn modelId="{AC46DD5D-2EEF-4F59-B8E0-ADE3166774E3}" type="presParOf" srcId="{69E80CD4-99DF-4C0B-9B5E-676C1B260F82}" destId="{A832A0FC-A8E1-4CBE-942D-99C6894C5542}" srcOrd="1" destOrd="0" presId="urn:microsoft.com/office/officeart/2011/layout/HexagonRadial"/>
    <dgm:cxn modelId="{DBB5F37E-F502-4266-8F4C-0E3CF3F07AA1}" type="presParOf" srcId="{A832A0FC-A8E1-4CBE-942D-99C6894C5542}" destId="{5842F370-226A-46D6-9A9E-A7A7354F13BB}" srcOrd="0" destOrd="0" presId="urn:microsoft.com/office/officeart/2011/layout/HexagonRadial"/>
    <dgm:cxn modelId="{89A39694-9B29-4FE1-AB74-4B281FDCEDDE}" type="presParOf" srcId="{69E80CD4-99DF-4C0B-9B5E-676C1B260F82}" destId="{919638F9-AF7E-42FB-AB52-D3094F092785}" srcOrd="2" destOrd="0" presId="urn:microsoft.com/office/officeart/2011/layout/HexagonRadial"/>
    <dgm:cxn modelId="{020DF277-2DC3-4568-8AB6-DB77584B1CAE}" type="presParOf" srcId="{69E80CD4-99DF-4C0B-9B5E-676C1B260F82}" destId="{0B6CF416-B301-48CE-922A-63CF7E25A7EB}" srcOrd="3" destOrd="0" presId="urn:microsoft.com/office/officeart/2011/layout/HexagonRadial"/>
    <dgm:cxn modelId="{C93FC21E-8918-45E3-B195-9A9B21F3419B}" type="presParOf" srcId="{0B6CF416-B301-48CE-922A-63CF7E25A7EB}" destId="{8A542AD9-8802-41FA-853F-51E3A49230D1}" srcOrd="0" destOrd="0" presId="urn:microsoft.com/office/officeart/2011/layout/HexagonRadial"/>
    <dgm:cxn modelId="{4B313E74-E3F9-42C6-8019-4965E4F17BAD}" type="presParOf" srcId="{69E80CD4-99DF-4C0B-9B5E-676C1B260F82}" destId="{106F862A-A9F0-48DA-A0C4-05AA77C1C436}" srcOrd="4" destOrd="0" presId="urn:microsoft.com/office/officeart/2011/layout/HexagonRadial"/>
    <dgm:cxn modelId="{18DDDE62-99B6-4265-9B98-99F1DAC9EB4E}" type="presParOf" srcId="{69E80CD4-99DF-4C0B-9B5E-676C1B260F82}" destId="{4449EDED-FA35-4F7F-AF86-406CC615A8C1}" srcOrd="5" destOrd="0" presId="urn:microsoft.com/office/officeart/2011/layout/HexagonRadial"/>
    <dgm:cxn modelId="{7E7072EC-2916-44EC-B1E2-3FC321435F0B}" type="presParOf" srcId="{4449EDED-FA35-4F7F-AF86-406CC615A8C1}" destId="{F37CC78A-D17E-4854-9702-CA0CAA6A4082}" srcOrd="0" destOrd="0" presId="urn:microsoft.com/office/officeart/2011/layout/HexagonRadial"/>
    <dgm:cxn modelId="{58823D16-B8FE-4341-9072-0902C8A8D6A4}" type="presParOf" srcId="{69E80CD4-99DF-4C0B-9B5E-676C1B260F82}" destId="{0197E747-FA28-4680-80A0-73379DC07019}" srcOrd="6" destOrd="0" presId="urn:microsoft.com/office/officeart/2011/layout/HexagonRadial"/>
    <dgm:cxn modelId="{070202B3-CA8B-428A-8CC0-0AFBBC416B32}" type="presParOf" srcId="{69E80CD4-99DF-4C0B-9B5E-676C1B260F82}" destId="{97DD8AAC-1174-45A1-B0D0-B3927196DAC3}" srcOrd="7" destOrd="0" presId="urn:microsoft.com/office/officeart/2011/layout/HexagonRadial"/>
    <dgm:cxn modelId="{A42D98A1-8A73-4A5C-8233-C4A642EBFEE4}" type="presParOf" srcId="{97DD8AAC-1174-45A1-B0D0-B3927196DAC3}" destId="{AA9E6776-0F39-46EE-BAB9-CC1396AD3995}" srcOrd="0" destOrd="0" presId="urn:microsoft.com/office/officeart/2011/layout/HexagonRadial"/>
    <dgm:cxn modelId="{E00050B5-A5FE-47CE-B4F5-A4B11B3ABC16}" type="presParOf" srcId="{69E80CD4-99DF-4C0B-9B5E-676C1B260F82}" destId="{241E5977-736E-4A08-A1C8-D0EDC28914E0}" srcOrd="8" destOrd="0" presId="urn:microsoft.com/office/officeart/2011/layout/HexagonRadial"/>
    <dgm:cxn modelId="{25F25F77-00FA-431F-BA46-CA8649F5E4A4}" type="presParOf" srcId="{69E80CD4-99DF-4C0B-9B5E-676C1B260F82}" destId="{0F85AEE1-C4F1-421C-B638-BBE16CACBD92}" srcOrd="9" destOrd="0" presId="urn:microsoft.com/office/officeart/2011/layout/HexagonRadial"/>
    <dgm:cxn modelId="{E1000D26-0417-4FC3-B3F0-95582986F17B}" type="presParOf" srcId="{0F85AEE1-C4F1-421C-B638-BBE16CACBD92}" destId="{2E70BDEF-45D8-4165-B05E-D27228C01BD9}" srcOrd="0" destOrd="0" presId="urn:microsoft.com/office/officeart/2011/layout/HexagonRadial"/>
    <dgm:cxn modelId="{1C373E10-8C7A-4180-A5B1-6DFCF55C3BA0}" type="presParOf" srcId="{69E80CD4-99DF-4C0B-9B5E-676C1B260F82}" destId="{C048050F-8E2E-4C5B-B326-D432870DF93C}" srcOrd="10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6AD461-2B8A-4832-8E2B-2B36718CA7B5}">
      <dsp:nvSpPr>
        <dsp:cNvPr id="0" name=""/>
        <dsp:cNvSpPr/>
      </dsp:nvSpPr>
      <dsp:spPr>
        <a:xfrm>
          <a:off x="3351507" y="1973314"/>
          <a:ext cx="2476359" cy="2059127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b="0" kern="1200" cap="none" spc="0" dirty="0" smtClean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«Ресурсная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лаборатория»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3753968" y="2307966"/>
        <a:ext cx="1671437" cy="1389823"/>
      </dsp:txXfrm>
    </dsp:sp>
    <dsp:sp modelId="{8A542AD9-8802-41FA-853F-51E3A49230D1}">
      <dsp:nvSpPr>
        <dsp:cNvPr id="0" name=""/>
        <dsp:cNvSpPr/>
      </dsp:nvSpPr>
      <dsp:spPr>
        <a:xfrm>
          <a:off x="6546126" y="2483141"/>
          <a:ext cx="898111" cy="773841"/>
        </a:xfrm>
        <a:prstGeom prst="hexagon">
          <a:avLst>
            <a:gd name="adj" fmla="val 28900"/>
            <a:gd name="vf" fmla="val 115470"/>
          </a:avLst>
        </a:prstGeom>
        <a:gradFill rotWithShape="0">
          <a:gsLst>
            <a:gs pos="0">
              <a:schemeClr val="accent3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919638F9-AF7E-42FB-AB52-D3094F092785}">
      <dsp:nvSpPr>
        <dsp:cNvPr id="0" name=""/>
        <dsp:cNvSpPr/>
      </dsp:nvSpPr>
      <dsp:spPr>
        <a:xfrm>
          <a:off x="3371915" y="-86548"/>
          <a:ext cx="2424221" cy="1958752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Служба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tabLst/>
          </a:pPr>
          <a:r>
            <a:rPr lang="ru-RU" sz="19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Техподдержки</a:t>
          </a:r>
          <a:endParaRPr lang="ru-RU" sz="19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3760472" y="227403"/>
        <a:ext cx="1647107" cy="1330850"/>
      </dsp:txXfrm>
    </dsp:sp>
    <dsp:sp modelId="{F37CC78A-D17E-4854-9702-CA0CAA6A4082}">
      <dsp:nvSpPr>
        <dsp:cNvPr id="0" name=""/>
        <dsp:cNvSpPr/>
      </dsp:nvSpPr>
      <dsp:spPr>
        <a:xfrm>
          <a:off x="3191239" y="4102983"/>
          <a:ext cx="898111" cy="773841"/>
        </a:xfrm>
        <a:prstGeom prst="hexagon">
          <a:avLst>
            <a:gd name="adj" fmla="val 28900"/>
            <a:gd name="vf" fmla="val 115470"/>
          </a:avLst>
        </a:prstGeom>
        <a:gradFill rotWithShape="0">
          <a:gsLst>
            <a:gs pos="0">
              <a:schemeClr val="accent3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106F862A-A9F0-48DA-A0C4-05AA77C1C436}">
      <dsp:nvSpPr>
        <dsp:cNvPr id="0" name=""/>
        <dsp:cNvSpPr/>
      </dsp:nvSpPr>
      <dsp:spPr>
        <a:xfrm>
          <a:off x="5832138" y="1656179"/>
          <a:ext cx="2485044" cy="2078385"/>
        </a:xfrm>
        <a:prstGeom prst="hexagon">
          <a:avLst>
            <a:gd name="adj" fmla="val 28570"/>
            <a:gd name="vf" fmla="val 11547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Служба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Развития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Региона </a:t>
          </a:r>
          <a:endParaRPr lang="ru-RU" sz="20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6237157" y="1994919"/>
        <a:ext cx="1675006" cy="1400905"/>
      </dsp:txXfrm>
    </dsp:sp>
    <dsp:sp modelId="{AA9E6776-0F39-46EE-BAB9-CC1396AD3995}">
      <dsp:nvSpPr>
        <dsp:cNvPr id="0" name=""/>
        <dsp:cNvSpPr/>
      </dsp:nvSpPr>
      <dsp:spPr>
        <a:xfrm>
          <a:off x="2175315" y="2651664"/>
          <a:ext cx="898111" cy="773841"/>
        </a:xfrm>
        <a:prstGeom prst="hexagon">
          <a:avLst>
            <a:gd name="adj" fmla="val 28900"/>
            <a:gd name="vf" fmla="val 115470"/>
          </a:avLst>
        </a:prstGeom>
        <a:gradFill rotWithShape="0">
          <a:gsLst>
            <a:gs pos="0">
              <a:schemeClr val="accent3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0197E747-FA28-4680-80A0-73379DC07019}">
      <dsp:nvSpPr>
        <dsp:cNvPr id="0" name=""/>
        <dsp:cNvSpPr/>
      </dsp:nvSpPr>
      <dsp:spPr>
        <a:xfrm>
          <a:off x="1799696" y="3918267"/>
          <a:ext cx="2642075" cy="1886995"/>
        </a:xfrm>
        <a:prstGeom prst="hexagon">
          <a:avLst>
            <a:gd name="adj" fmla="val 28570"/>
            <a:gd name="vf" fmla="val 11547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Информационно-аналитический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блок</a:t>
          </a:r>
          <a:endParaRPr lang="ru-RU" sz="18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199574" y="4203863"/>
        <a:ext cx="1842319" cy="1315803"/>
      </dsp:txXfrm>
    </dsp:sp>
    <dsp:sp modelId="{2E70BDEF-45D8-4165-B05E-D27228C01BD9}">
      <dsp:nvSpPr>
        <dsp:cNvPr id="0" name=""/>
        <dsp:cNvSpPr/>
      </dsp:nvSpPr>
      <dsp:spPr>
        <a:xfrm>
          <a:off x="965948" y="5549021"/>
          <a:ext cx="46073" cy="256242"/>
        </a:xfrm>
        <a:prstGeom prst="borderCallout1">
          <a:avLst/>
        </a:prstGeom>
        <a:gradFill rotWithShape="0">
          <a:gsLst>
            <a:gs pos="0">
              <a:schemeClr val="accent3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241E5977-736E-4A08-A1C8-D0EDC28914E0}">
      <dsp:nvSpPr>
        <dsp:cNvPr id="0" name=""/>
        <dsp:cNvSpPr/>
      </dsp:nvSpPr>
      <dsp:spPr>
        <a:xfrm>
          <a:off x="4788020" y="3886178"/>
          <a:ext cx="2487521" cy="1919093"/>
        </a:xfrm>
        <a:prstGeom prst="hexagon">
          <a:avLst>
            <a:gd name="adj" fmla="val 28570"/>
            <a:gd name="vf" fmla="val 11547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Многоцелевые проекты</a:t>
          </a:r>
          <a:endParaRPr lang="ru-RU" sz="18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178075" y="4187101"/>
        <a:ext cx="1707411" cy="1317247"/>
      </dsp:txXfrm>
    </dsp:sp>
    <dsp:sp modelId="{C048050F-8E2E-4C5B-B326-D432870DF93C}">
      <dsp:nvSpPr>
        <dsp:cNvPr id="0" name=""/>
        <dsp:cNvSpPr/>
      </dsp:nvSpPr>
      <dsp:spPr>
        <a:xfrm>
          <a:off x="913139" y="1691058"/>
          <a:ext cx="2454730" cy="2055704"/>
        </a:xfrm>
        <a:prstGeom prst="hexagon">
          <a:avLst>
            <a:gd name="adj" fmla="val 28570"/>
            <a:gd name="vf" fmla="val 115470"/>
          </a:avLst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Образовательно-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методический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Центр</a:t>
          </a:r>
          <a:endParaRPr lang="ru-RU" sz="16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313471" y="2026315"/>
        <a:ext cx="1654066" cy="13851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Радиальный шестиугольник"/>
  <dgm:desc val="Служит для отображения последовательного процесса, связанного с центральной идеей или темой. Ограничен шестью фигурами уровня 2. Рекомендуется использовать небольшие объемы текста. Неиспользуемый текст не отображается, но доступен при переключении макетов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66DAF1-3605-4328-8EEA-76662DB3F9EA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AF5270-3520-4CFE-851A-50FAF9110A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605383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0F9A35-2888-40FD-B199-0DB385A8D588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7E75B4-71E3-49A7-9D84-18297CC4A1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56743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ru-RU" sz="1400" baseline="0" dirty="0" smtClean="0"/>
          </a:p>
          <a:p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E75B4-71E3-49A7-9D84-18297CC4A162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821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E75B4-71E3-49A7-9D84-18297CC4A162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8211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ОБРАЗОВАТЕЛЬНО-МЕТОДИЧЕСКИЙ ЦЕНТР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Миссия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развитие компетенций у специалистов здравоохранения Самарской области в сфере информационно-коммуникационных технологий и медицинской деятельности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Услуги: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Образовательные семинары для руководителей медицинских организаций: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«Адаптивное управление учреждениями здравоохранения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 помощью ИКТ» (очно-заочная форма обучения);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«Школа передового опыта внедрения ИКТ в ЛПУ».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Образовательные семинары для ИТ-специалистов медицинских организаций по актуальным вопросам информатизации.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Образовательные семинары для медицинских специалистов по прикладным аспектам использования ИКТ, в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т.ч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с использованием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симуляционных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технологий.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 Практические занятия по формированию навыков поиска доказательной информации в сети Интернет и рационального использования ее в клинической практике.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 Тренинги для медицинских специалистов на основе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симуляционных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компьютерных программ.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6.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Вебинары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видеолекции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удаленном режиме по тематике, заявленной ЛПУ (организация и проведение).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7. Курсы по обучению компьютерной грамотности.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8. Аттестационный тестовый компьютерный контроль знаний и умений врачей.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9. Предоставление доступа к: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электронным информационным ресурсам, в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т.ч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подписным изданиям;</a:t>
            </a:r>
          </a:p>
          <a:p>
            <a:pPr lvl="0"/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книжно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-журнальному библиотечному фонду.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демонстрационным версиям информационных систем, эксплуатируемых в региональном здравоохранении;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компьютерным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симуляционным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программам.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9. Разработка методических и аналитических материалов по вопросам электронного здравоохранения.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10. Организация лекций приглашенных ведущих специалистов в сфере здравоохранения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11. Подготовка  рекомендаций ЛПУ по развитию ИКТ на основе проведенной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-самооценки. </a:t>
            </a:r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E75B4-71E3-49A7-9D84-18297CC4A162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821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221F-E143-4276-AF73-E86137663B0C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627EE-998D-4BBF-89BB-F7D9121907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219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221F-E143-4276-AF73-E86137663B0C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627EE-998D-4BBF-89BB-F7D9121907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7742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221F-E143-4276-AF73-E86137663B0C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627EE-998D-4BBF-89BB-F7D9121907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620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221F-E143-4276-AF73-E86137663B0C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627EE-998D-4BBF-89BB-F7D9121907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0489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221F-E143-4276-AF73-E86137663B0C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627EE-998D-4BBF-89BB-F7D9121907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6959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221F-E143-4276-AF73-E86137663B0C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627EE-998D-4BBF-89BB-F7D9121907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2330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221F-E143-4276-AF73-E86137663B0C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627EE-998D-4BBF-89BB-F7D9121907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872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221F-E143-4276-AF73-E86137663B0C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627EE-998D-4BBF-89BB-F7D9121907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523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221F-E143-4276-AF73-E86137663B0C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627EE-998D-4BBF-89BB-F7D9121907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5257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221F-E143-4276-AF73-E86137663B0C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627EE-998D-4BBF-89BB-F7D9121907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2520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221F-E143-4276-AF73-E86137663B0C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627EE-998D-4BBF-89BB-F7D9121907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69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B221F-E143-4276-AF73-E86137663B0C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627EE-998D-4BBF-89BB-F7D9121907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643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medlan.samara.ru:8007/passport_it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edlan.samara.ru/taxonomy/term/448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Шестиугольник 7"/>
          <p:cNvSpPr/>
          <p:nvPr/>
        </p:nvSpPr>
        <p:spPr>
          <a:xfrm>
            <a:off x="6156176" y="3717032"/>
            <a:ext cx="891207" cy="767893"/>
          </a:xfrm>
          <a:prstGeom prst="hexagon">
            <a:avLst>
              <a:gd name="adj" fmla="val 28900"/>
              <a:gd name="vf" fmla="val 11547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-152400" extrusionH="63500" prstMaterial="matte">
            <a:bevelT w="144450" h="6350" prst="relaxedInset"/>
            <a:contourClr>
              <a:schemeClr val="bg1"/>
            </a:contourClr>
          </a:sp3d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3">
            <a:schemeClr val="accent3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Шестиугольник 6"/>
          <p:cNvSpPr/>
          <p:nvPr/>
        </p:nvSpPr>
        <p:spPr>
          <a:xfrm>
            <a:off x="5436096" y="4221088"/>
            <a:ext cx="891207" cy="767893"/>
          </a:xfrm>
          <a:prstGeom prst="hexagon">
            <a:avLst>
              <a:gd name="adj" fmla="val 28900"/>
              <a:gd name="vf" fmla="val 115470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204864"/>
            <a:ext cx="896937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951049935"/>
              </p:ext>
            </p:extLst>
          </p:nvPr>
        </p:nvGraphicFramePr>
        <p:xfrm>
          <a:off x="1" y="1052736"/>
          <a:ext cx="9140824" cy="580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375" y="72008"/>
            <a:ext cx="8172450" cy="836712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3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Структура </a:t>
            </a: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 продукты «ресурсной </a:t>
            </a:r>
            <a:r>
              <a:rPr lang="ru-RU" sz="3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лаборатории</a:t>
            </a: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» МИАЦ</a:t>
            </a:r>
            <a:endParaRPr lang="ru-RU" sz="32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68375" y="935831"/>
            <a:ext cx="8172450" cy="198437"/>
          </a:xfrm>
          <a:prstGeom prst="rect">
            <a:avLst/>
          </a:prstGeom>
          <a:solidFill>
            <a:srgbClr val="3065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                                                                                                                </a:t>
            </a:r>
          </a:p>
        </p:txBody>
      </p:sp>
      <p:pic>
        <p:nvPicPr>
          <p:cNvPr id="5" name="Picture 9" descr="МИАЦ - Главная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525" b="23116"/>
          <a:stretch>
            <a:fillRect/>
          </a:stretch>
        </p:blipFill>
        <p:spPr bwMode="auto">
          <a:xfrm>
            <a:off x="107950" y="646113"/>
            <a:ext cx="57626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294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000274" y="44624"/>
            <a:ext cx="8127433" cy="719882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Продукты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«ресурсной лаборатории» МИАЦ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00274" y="836615"/>
            <a:ext cx="8127433" cy="198437"/>
          </a:xfrm>
          <a:prstGeom prst="rect">
            <a:avLst/>
          </a:prstGeom>
          <a:solidFill>
            <a:srgbClr val="3065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                                                                                                                 </a:t>
            </a:r>
          </a:p>
        </p:txBody>
      </p:sp>
      <p:pic>
        <p:nvPicPr>
          <p:cNvPr id="6" name="Picture 9" descr="МИАЦ - Главна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525" b="23116"/>
          <a:stretch>
            <a:fillRect/>
          </a:stretch>
        </p:blipFill>
        <p:spPr bwMode="auto">
          <a:xfrm>
            <a:off x="239036" y="646115"/>
            <a:ext cx="5730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ятиугольник 9"/>
          <p:cNvSpPr/>
          <p:nvPr/>
        </p:nvSpPr>
        <p:spPr>
          <a:xfrm>
            <a:off x="3491880" y="3487594"/>
            <a:ext cx="5442462" cy="936104"/>
          </a:xfrm>
          <a:prstGeom prst="homePlate">
            <a:avLst>
              <a:gd name="adj" fmla="val 40522"/>
            </a:avLst>
          </a:prstGeom>
          <a:noFill/>
          <a:ln>
            <a:solidFill>
              <a:schemeClr val="accent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Пятиугольник 10"/>
          <p:cNvSpPr/>
          <p:nvPr/>
        </p:nvSpPr>
        <p:spPr>
          <a:xfrm>
            <a:off x="3491880" y="4783738"/>
            <a:ext cx="5442462" cy="1021526"/>
          </a:xfrm>
          <a:prstGeom prst="homePlate">
            <a:avLst>
              <a:gd name="adj" fmla="val 50433"/>
            </a:avLst>
          </a:prstGeom>
          <a:noFill/>
          <a:ln>
            <a:solidFill>
              <a:schemeClr val="accent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Clr>
                <a:srgbClr val="FF0000"/>
              </a:buClr>
            </a:pPr>
            <a:endParaRPr 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Пятиугольник 12"/>
          <p:cNvSpPr/>
          <p:nvPr/>
        </p:nvSpPr>
        <p:spPr>
          <a:xfrm>
            <a:off x="3491880" y="1615386"/>
            <a:ext cx="5442462" cy="1584176"/>
          </a:xfrm>
          <a:prstGeom prst="homePlate">
            <a:avLst>
              <a:gd name="adj" fmla="val 42209"/>
            </a:avLst>
          </a:prstGeom>
          <a:noFill/>
          <a:ln>
            <a:solidFill>
              <a:schemeClr val="accent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Шестиугольник 4"/>
          <p:cNvSpPr/>
          <p:nvPr/>
        </p:nvSpPr>
        <p:spPr>
          <a:xfrm>
            <a:off x="721006" y="3415586"/>
            <a:ext cx="1997039" cy="1337998"/>
          </a:xfrm>
          <a:prstGeom prst="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0320" tIns="20320" rIns="20320" bIns="2032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800" b="0" kern="120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323528" y="2479482"/>
            <a:ext cx="2952328" cy="2376264"/>
            <a:chOff x="3445964" y="-88526"/>
            <a:chExt cx="2348123" cy="1958752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9" name="Шестиугольник 18"/>
            <p:cNvSpPr/>
            <p:nvPr/>
          </p:nvSpPr>
          <p:spPr>
            <a:xfrm>
              <a:off x="3445964" y="-88526"/>
              <a:ext cx="2348123" cy="1958752"/>
            </a:xfrm>
            <a:prstGeom prst="hexagon">
              <a:avLst>
                <a:gd name="adj" fmla="val 28570"/>
                <a:gd name="vf" fmla="val 11547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Шестиугольник 4"/>
            <p:cNvSpPr/>
            <p:nvPr/>
          </p:nvSpPr>
          <p:spPr>
            <a:xfrm>
              <a:off x="3675049" y="230310"/>
              <a:ext cx="1832681" cy="132108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5400" tIns="25400" rIns="25400" bIns="254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800" b="0" kern="120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Служба</a:t>
              </a:r>
            </a:p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tabLst/>
              </a:pPr>
              <a:r>
                <a:rPr lang="ru-RU" sz="2800" b="0" kern="120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Техподдержки</a:t>
              </a:r>
              <a:endParaRPr lang="ru-RU" sz="28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3563888" y="1687394"/>
            <a:ext cx="50405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Все вопросы, возникающие в ходе эксплуатации ИС решаются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через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запросы в службу Технической поддержки. Запросы размещаются на сайте технической поддержки МИАЦ по адресу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hlinkClick r:id="rId3"/>
              </a:rPr>
              <a:t>http://medlan.samara.ru:8007/passport_it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491880" y="3631610"/>
            <a:ext cx="51125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Информация о Службе размещена на сайте МИАЦ по адресу: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hlinkClick r:id="rId4"/>
              </a:rPr>
              <a:t>http://medlan.samara.ru/taxonomy/term/448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491880" y="4855746"/>
            <a:ext cx="51125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В рабочие дни получить консультацию можно с 8:00 до 18:00 (по пятницам до 16:00) по телефонам:    </a:t>
            </a:r>
          </a:p>
          <a:p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+7 (846) 207-09-36; +7 (846) 206-03-07</a:t>
            </a:r>
            <a:endParaRPr 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33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000274" y="44624"/>
            <a:ext cx="8127433" cy="719882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Продукты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«ресурсной лаборатории» МИАЦ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00274" y="836615"/>
            <a:ext cx="8127433" cy="198437"/>
          </a:xfrm>
          <a:prstGeom prst="rect">
            <a:avLst/>
          </a:prstGeom>
          <a:solidFill>
            <a:srgbClr val="3065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                                                                                                                 </a:t>
            </a:r>
          </a:p>
        </p:txBody>
      </p:sp>
      <p:pic>
        <p:nvPicPr>
          <p:cNvPr id="6" name="Picture 9" descr="МИАЦ - Главна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525" b="23116"/>
          <a:stretch>
            <a:fillRect/>
          </a:stretch>
        </p:blipFill>
        <p:spPr bwMode="auto">
          <a:xfrm>
            <a:off x="239036" y="646115"/>
            <a:ext cx="5730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ятиугольник 9"/>
          <p:cNvSpPr/>
          <p:nvPr/>
        </p:nvSpPr>
        <p:spPr>
          <a:xfrm>
            <a:off x="3522026" y="2492896"/>
            <a:ext cx="5442462" cy="1339886"/>
          </a:xfrm>
          <a:prstGeom prst="homePlate">
            <a:avLst>
              <a:gd name="adj" fmla="val 40522"/>
            </a:avLst>
          </a:prstGeom>
          <a:noFill/>
          <a:ln>
            <a:solidFill>
              <a:srgbClr val="00B45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tx2">
                    <a:lumMod val="75000"/>
                  </a:schemeClr>
                </a:solidFill>
              </a:rPr>
              <a:t>Обслуживание компьютерной техники и оргтехники; техническое сопровождение информационных систем и ресурсов, функционирующих на серверном оборудовании МИАЦ и учреждений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здравоохранения (аутсорсинг)</a:t>
            </a:r>
            <a:endParaRPr 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Пятиугольник 10"/>
          <p:cNvSpPr/>
          <p:nvPr/>
        </p:nvSpPr>
        <p:spPr>
          <a:xfrm>
            <a:off x="3522026" y="3991650"/>
            <a:ext cx="5442462" cy="1021526"/>
          </a:xfrm>
          <a:prstGeom prst="homePlate">
            <a:avLst>
              <a:gd name="adj" fmla="val 50433"/>
            </a:avLst>
          </a:prstGeom>
          <a:noFill/>
          <a:ln>
            <a:solidFill>
              <a:srgbClr val="00B45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Clr>
                <a:srgbClr val="FF0000"/>
              </a:buClr>
            </a:pPr>
            <a:r>
              <a:rPr lang="ru-RU" sz="1600" b="1" dirty="0">
                <a:solidFill>
                  <a:schemeClr val="tx2">
                    <a:lumMod val="75000"/>
                  </a:schemeClr>
                </a:solidFill>
              </a:rPr>
              <a:t>Мониторинг эксплуатации компьютерной техники, локально-вычислительных сетей  и программных средств в учреждениях здравоохранения Самарской области</a:t>
            </a:r>
          </a:p>
        </p:txBody>
      </p:sp>
      <p:sp>
        <p:nvSpPr>
          <p:cNvPr id="12" name="Пятиугольник 11"/>
          <p:cNvSpPr/>
          <p:nvPr/>
        </p:nvSpPr>
        <p:spPr>
          <a:xfrm>
            <a:off x="3522026" y="6021288"/>
            <a:ext cx="5442462" cy="731276"/>
          </a:xfrm>
          <a:prstGeom prst="homePlate">
            <a:avLst>
              <a:gd name="adj" fmla="val 72112"/>
            </a:avLst>
          </a:prstGeom>
          <a:noFill/>
          <a:ln>
            <a:solidFill>
              <a:srgbClr val="00B45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tx2">
                    <a:lumMod val="75000"/>
                  </a:schemeClr>
                </a:solidFill>
              </a:rPr>
              <a:t>Организация почтовых рассылок министерства здравоохранения Самарской области (электронная почта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endParaRPr 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Пятиугольник 12"/>
          <p:cNvSpPr/>
          <p:nvPr/>
        </p:nvSpPr>
        <p:spPr>
          <a:xfrm>
            <a:off x="3522026" y="1124744"/>
            <a:ext cx="5442462" cy="1226438"/>
          </a:xfrm>
          <a:prstGeom prst="homePlate">
            <a:avLst>
              <a:gd name="adj" fmla="val 42209"/>
            </a:avLst>
          </a:prstGeom>
          <a:noFill/>
          <a:ln>
            <a:solidFill>
              <a:srgbClr val="00B45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tx2">
                    <a:lumMod val="75000"/>
                  </a:schemeClr>
                </a:solidFill>
              </a:rPr>
              <a:t>Оказание методической помощи учреждениям здравоохранения Самарской области по вопросам использования компьютерной техники, локально-вычислительных сетей  и общесистемного программного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обеспечения</a:t>
            </a:r>
            <a:endParaRPr 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Пятиугольник 13"/>
          <p:cNvSpPr/>
          <p:nvPr/>
        </p:nvSpPr>
        <p:spPr>
          <a:xfrm>
            <a:off x="3522026" y="5157192"/>
            <a:ext cx="5426229" cy="720080"/>
          </a:xfrm>
          <a:prstGeom prst="homePlate">
            <a:avLst>
              <a:gd name="adj" fmla="val 63889"/>
            </a:avLst>
          </a:prstGeom>
          <a:noFill/>
          <a:ln>
            <a:solidFill>
              <a:srgbClr val="00B45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tx2">
                    <a:lumMod val="75000"/>
                  </a:schemeClr>
                </a:solidFill>
              </a:rPr>
              <a:t>Разработка и сопровождение сайтов учреждений здравоохранения</a:t>
            </a:r>
          </a:p>
        </p:txBody>
      </p:sp>
      <p:grpSp>
        <p:nvGrpSpPr>
          <p:cNvPr id="2" name="Группа 14"/>
          <p:cNvGrpSpPr/>
          <p:nvPr/>
        </p:nvGrpSpPr>
        <p:grpSpPr>
          <a:xfrm>
            <a:off x="235203" y="2412754"/>
            <a:ext cx="2968645" cy="2384398"/>
            <a:chOff x="5364077" y="936106"/>
            <a:chExt cx="2334545" cy="1968747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6" name="Шестиугольник 15"/>
            <p:cNvSpPr/>
            <p:nvPr/>
          </p:nvSpPr>
          <p:spPr>
            <a:xfrm>
              <a:off x="5364077" y="936106"/>
              <a:ext cx="2334545" cy="1968747"/>
            </a:xfrm>
            <a:prstGeom prst="hexagon">
              <a:avLst>
                <a:gd name="adj" fmla="val 28570"/>
                <a:gd name="vf" fmla="val 11547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2250053"/>
                <a:satOff val="-3376"/>
                <a:lumOff val="-549"/>
                <a:alphaOff val="0"/>
              </a:schemeClr>
            </a:fillRef>
            <a:effectRef idx="2">
              <a:schemeClr val="accent3">
                <a:hueOff val="2250053"/>
                <a:satOff val="-3376"/>
                <a:lumOff val="-54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Шестиугольник 4"/>
            <p:cNvSpPr/>
            <p:nvPr/>
          </p:nvSpPr>
          <p:spPr>
            <a:xfrm>
              <a:off x="5746113" y="1258281"/>
              <a:ext cx="1570473" cy="132439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800" b="0" kern="120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Служба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800" b="0" kern="120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Развития 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800" b="0" kern="120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Региона </a:t>
              </a:r>
              <a:endParaRPr lang="ru-RU" sz="28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7533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375" y="44624"/>
            <a:ext cx="8172450" cy="719882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Продукты «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ресурсной лаборатории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» МИАЦ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68375" y="836613"/>
            <a:ext cx="8172450" cy="198437"/>
          </a:xfrm>
          <a:prstGeom prst="rect">
            <a:avLst/>
          </a:prstGeom>
          <a:solidFill>
            <a:srgbClr val="3065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                                                                                                                </a:t>
            </a:r>
          </a:p>
        </p:txBody>
      </p:sp>
      <p:pic>
        <p:nvPicPr>
          <p:cNvPr id="5" name="Picture 9" descr="МИАЦ - Главна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525" b="23116"/>
          <a:stretch>
            <a:fillRect/>
          </a:stretch>
        </p:blipFill>
        <p:spPr bwMode="auto">
          <a:xfrm>
            <a:off x="107950" y="646113"/>
            <a:ext cx="57626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трелка вправо 2"/>
          <p:cNvSpPr/>
          <p:nvPr/>
        </p:nvSpPr>
        <p:spPr>
          <a:xfrm>
            <a:off x="4067944" y="1196752"/>
            <a:ext cx="792088" cy="199380"/>
          </a:xfrm>
          <a:prstGeom prst="rightArrow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4067944" y="1811536"/>
            <a:ext cx="792088" cy="199380"/>
          </a:xfrm>
          <a:prstGeom prst="rightArrow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4067944" y="2404244"/>
            <a:ext cx="792088" cy="199380"/>
          </a:xfrm>
          <a:prstGeom prst="rightArrow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4067944" y="3052316"/>
            <a:ext cx="792088" cy="199380"/>
          </a:xfrm>
          <a:prstGeom prst="rightArrow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ятиугольник 14"/>
          <p:cNvSpPr/>
          <p:nvPr/>
        </p:nvSpPr>
        <p:spPr>
          <a:xfrm>
            <a:off x="5796136" y="1628800"/>
            <a:ext cx="2880320" cy="562646"/>
          </a:xfrm>
          <a:prstGeom prst="homePlate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Отраслевая площадка инвесторов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6" name="Пятиугольник 15"/>
          <p:cNvSpPr/>
          <p:nvPr/>
        </p:nvSpPr>
        <p:spPr>
          <a:xfrm>
            <a:off x="5796136" y="2564904"/>
            <a:ext cx="2880320" cy="562646"/>
          </a:xfrm>
          <a:prstGeom prst="homePlate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Конкурсы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0" y="4005064"/>
            <a:ext cx="9144000" cy="1107996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Отраслевая площадка инвесторов  -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лощадка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поиска способов реализации перспективных социально-значимых проектов в электронном здравоохранении региона. Особенно нужен там, где при дефиците финансовых ресурсов, необходима реализация инновационных идей и технологий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0" y="5517232"/>
            <a:ext cx="914082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Конкурсы.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адача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 чтобы все медицинские работники овладели информационными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технологиями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которые в значительной степени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улучшают качество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 доступность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медицинских услуг (ежегодно - 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декада декабря).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467544" y="1196752"/>
            <a:ext cx="2796519" cy="2312294"/>
            <a:chOff x="3563892" y="4080043"/>
            <a:chExt cx="2220455" cy="1772281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9" name="Шестиугольник 18"/>
            <p:cNvSpPr/>
            <p:nvPr/>
          </p:nvSpPr>
          <p:spPr>
            <a:xfrm>
              <a:off x="3563892" y="4080043"/>
              <a:ext cx="2220455" cy="1772281"/>
            </a:xfrm>
            <a:prstGeom prst="hexagon">
              <a:avLst>
                <a:gd name="adj" fmla="val 28570"/>
                <a:gd name="vf" fmla="val 11547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6750158"/>
                <a:satOff val="-10128"/>
                <a:lumOff val="-1647"/>
                <a:alphaOff val="0"/>
              </a:schemeClr>
            </a:fillRef>
            <a:effectRef idx="2">
              <a:schemeClr val="accent3">
                <a:hueOff val="6750158"/>
                <a:satOff val="-10128"/>
                <a:lumOff val="-164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Шестиугольник 4"/>
            <p:cNvSpPr/>
            <p:nvPr/>
          </p:nvSpPr>
          <p:spPr>
            <a:xfrm>
              <a:off x="3744732" y="4413641"/>
              <a:ext cx="1928929" cy="120747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0" kern="120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Многоцелевые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0" kern="120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проекты</a:t>
              </a:r>
              <a:endParaRPr lang="ru-RU" sz="24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7056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968375" y="44624"/>
            <a:ext cx="8172450" cy="719882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Продукты «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ресурсной лаборатории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» МИАЦ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68375" y="836613"/>
            <a:ext cx="8172450" cy="198437"/>
          </a:xfrm>
          <a:prstGeom prst="rect">
            <a:avLst/>
          </a:prstGeom>
          <a:solidFill>
            <a:srgbClr val="3065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                                                                                                                </a:t>
            </a:r>
          </a:p>
        </p:txBody>
      </p:sp>
      <p:pic>
        <p:nvPicPr>
          <p:cNvPr id="9" name="Picture 9" descr="МИАЦ - Главна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525" b="23116"/>
          <a:stretch>
            <a:fillRect/>
          </a:stretch>
        </p:blipFill>
        <p:spPr bwMode="auto">
          <a:xfrm>
            <a:off x="107950" y="646113"/>
            <a:ext cx="57626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ятиугольник 10"/>
          <p:cNvSpPr/>
          <p:nvPr/>
        </p:nvSpPr>
        <p:spPr>
          <a:xfrm>
            <a:off x="2915816" y="1163902"/>
            <a:ext cx="6120680" cy="896946"/>
          </a:xfrm>
          <a:prstGeom prst="homePlate">
            <a:avLst/>
          </a:prstGeom>
          <a:noFill/>
          <a:ln>
            <a:solidFill>
              <a:srgbClr val="61BF8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Clr>
                <a:srgbClr val="FF0000"/>
              </a:buClr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Поддержка и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информационное сопровождение сайта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МЗ СО, МИАЦ,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ИС «Здоровый образ жизни», ИС «</a:t>
            </a:r>
            <a:r>
              <a:rPr lang="ru-RU" b="1" dirty="0" err="1">
                <a:solidFill>
                  <a:schemeClr val="tx2">
                    <a:lumMod val="75000"/>
                  </a:schemeClr>
                </a:solidFill>
              </a:rPr>
              <a:t>Самздравпортал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»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Пятиугольник 12"/>
          <p:cNvSpPr/>
          <p:nvPr/>
        </p:nvSpPr>
        <p:spPr>
          <a:xfrm>
            <a:off x="2915816" y="2204864"/>
            <a:ext cx="6120680" cy="936104"/>
          </a:xfrm>
          <a:prstGeom prst="homePlate">
            <a:avLst>
              <a:gd name="adj" fmla="val 44217"/>
            </a:avLst>
          </a:prstGeom>
          <a:noFill/>
          <a:ln>
            <a:solidFill>
              <a:srgbClr val="61BF8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Clr>
                <a:srgbClr val="FF0000"/>
              </a:buClr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Ежемесячное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электронное приложение к «Информационному вестнику здравоохранения Самарской области»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- «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Электронное здравоохранение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»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Пятиугольник 14"/>
          <p:cNvSpPr/>
          <p:nvPr/>
        </p:nvSpPr>
        <p:spPr>
          <a:xfrm>
            <a:off x="2915816" y="3356992"/>
            <a:ext cx="6120680" cy="574340"/>
          </a:xfrm>
          <a:prstGeom prst="homePlate">
            <a:avLst>
              <a:gd name="adj" fmla="val 72112"/>
            </a:avLst>
          </a:prstGeom>
          <a:noFill/>
          <a:ln>
            <a:solidFill>
              <a:srgbClr val="61BF8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Clr>
                <a:srgbClr val="FF0000"/>
              </a:buClr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Еженедельный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информационный листок «Новости информатизации здравоохранения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»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6" name="Пятиугольник 15"/>
          <p:cNvSpPr/>
          <p:nvPr/>
        </p:nvSpPr>
        <p:spPr>
          <a:xfrm>
            <a:off x="2915816" y="4149079"/>
            <a:ext cx="6120680" cy="1440161"/>
          </a:xfrm>
          <a:prstGeom prst="homePlate">
            <a:avLst>
              <a:gd name="adj" fmla="val 29783"/>
            </a:avLst>
          </a:prstGeom>
          <a:noFill/>
          <a:ln>
            <a:solidFill>
              <a:srgbClr val="61BF8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Clr>
                <a:srgbClr val="FF0000"/>
              </a:buClr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Передача  данных 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ЛПУ для: </a:t>
            </a:r>
          </a:p>
          <a:p>
            <a:pPr marL="285750" indent="-285750">
              <a:buClr>
                <a:srgbClr val="FF0000"/>
              </a:buClr>
              <a:buFontTx/>
              <a:buChar char="-"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федерального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регистра медицинского и фармацевтического персонала; </a:t>
            </a:r>
            <a:endParaRPr lang="ru-RU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Clr>
                <a:srgbClr val="FF0000"/>
              </a:buClr>
              <a:buFontTx/>
              <a:buChar char="-"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федерального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сервиса «Паспорт МУ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»;</a:t>
            </a:r>
          </a:p>
          <a:p>
            <a:pPr marL="285750" indent="-285750">
              <a:buClr>
                <a:srgbClr val="FF0000"/>
              </a:buClr>
              <a:buFontTx/>
              <a:buChar char="-"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федерального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сервиса АХД;</a:t>
            </a:r>
          </a:p>
        </p:txBody>
      </p:sp>
      <p:sp>
        <p:nvSpPr>
          <p:cNvPr id="17" name="Пятиугольник 16"/>
          <p:cNvSpPr/>
          <p:nvPr/>
        </p:nvSpPr>
        <p:spPr>
          <a:xfrm>
            <a:off x="2915816" y="5772368"/>
            <a:ext cx="6102424" cy="969000"/>
          </a:xfrm>
          <a:prstGeom prst="homePlate">
            <a:avLst>
              <a:gd name="adj" fmla="val 37434"/>
            </a:avLst>
          </a:prstGeom>
          <a:noFill/>
          <a:ln>
            <a:solidFill>
              <a:srgbClr val="61BF8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Clr>
                <a:srgbClr val="FF0000"/>
              </a:buClr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Обеспечение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участников системы ЛЛО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НСИ и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сведениями о лицах, имеющих право на получение льготных лекарственных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препаратов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23" name="Группа 22"/>
          <p:cNvGrpSpPr/>
          <p:nvPr/>
        </p:nvGrpSpPr>
        <p:grpSpPr>
          <a:xfrm>
            <a:off x="71061" y="2492896"/>
            <a:ext cx="2772747" cy="2314752"/>
            <a:chOff x="1580109" y="3096347"/>
            <a:chExt cx="2376666" cy="1980101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24" name="Шестиугольник 23"/>
            <p:cNvSpPr/>
            <p:nvPr/>
          </p:nvSpPr>
          <p:spPr>
            <a:xfrm>
              <a:off x="1580109" y="3096347"/>
              <a:ext cx="2376666" cy="1980101"/>
            </a:xfrm>
            <a:prstGeom prst="hexagon">
              <a:avLst>
                <a:gd name="adj" fmla="val 28570"/>
                <a:gd name="vf" fmla="val 11547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4500106"/>
                <a:satOff val="-6752"/>
                <a:lumOff val="-1098"/>
                <a:alphaOff val="0"/>
              </a:schemeClr>
            </a:fillRef>
            <a:effectRef idx="2">
              <a:schemeClr val="accent3">
                <a:hueOff val="4500106"/>
                <a:satOff val="-6752"/>
                <a:lumOff val="-109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Шестиугольник 4"/>
            <p:cNvSpPr/>
            <p:nvPr/>
          </p:nvSpPr>
          <p:spPr>
            <a:xfrm>
              <a:off x="1734791" y="3546805"/>
              <a:ext cx="2098542" cy="133587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0" kern="120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Информационно-аналитический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0" kern="120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блок</a:t>
              </a:r>
              <a:endParaRPr lang="ru-RU" sz="22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6605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968375" y="44624"/>
            <a:ext cx="8172450" cy="719882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Продукты «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ресурсной лаборатории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» МИАЦ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68375" y="836613"/>
            <a:ext cx="8172450" cy="198437"/>
          </a:xfrm>
          <a:prstGeom prst="rect">
            <a:avLst/>
          </a:prstGeom>
          <a:solidFill>
            <a:srgbClr val="3065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                                                                                                                </a:t>
            </a:r>
          </a:p>
        </p:txBody>
      </p:sp>
      <p:pic>
        <p:nvPicPr>
          <p:cNvPr id="9" name="Picture 9" descr="МИАЦ - Главна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525" b="23116"/>
          <a:stretch>
            <a:fillRect/>
          </a:stretch>
        </p:blipFill>
        <p:spPr bwMode="auto">
          <a:xfrm>
            <a:off x="107950" y="646113"/>
            <a:ext cx="57626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ятиугольник 10"/>
          <p:cNvSpPr/>
          <p:nvPr/>
        </p:nvSpPr>
        <p:spPr>
          <a:xfrm>
            <a:off x="2915816" y="1196752"/>
            <a:ext cx="6120680" cy="576064"/>
          </a:xfrm>
          <a:prstGeom prst="homePlate">
            <a:avLst>
              <a:gd name="adj" fmla="val 46325"/>
            </a:avLst>
          </a:prstGeom>
          <a:noFill/>
          <a:ln>
            <a:solidFill>
              <a:srgbClr val="61BF8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Clr>
                <a:srgbClr val="FF0000"/>
              </a:buClr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Верстка и корректировка ежегодного государственного доклада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Пятиугольник 12"/>
          <p:cNvSpPr/>
          <p:nvPr/>
        </p:nvSpPr>
        <p:spPr>
          <a:xfrm>
            <a:off x="2915816" y="1916832"/>
            <a:ext cx="6120680" cy="432048"/>
          </a:xfrm>
          <a:prstGeom prst="homePlate">
            <a:avLst>
              <a:gd name="adj" fmla="val 58010"/>
            </a:avLst>
          </a:prstGeom>
          <a:noFill/>
          <a:ln>
            <a:solidFill>
              <a:srgbClr val="61BF8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Clr>
                <a:srgbClr val="FF0000"/>
              </a:buClr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Ведомственные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медицинские статистические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отчеты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Пятиугольник 14"/>
          <p:cNvSpPr/>
          <p:nvPr/>
        </p:nvSpPr>
        <p:spPr>
          <a:xfrm>
            <a:off x="2915816" y="2482994"/>
            <a:ext cx="6120680" cy="441950"/>
          </a:xfrm>
          <a:prstGeom prst="homePlate">
            <a:avLst>
              <a:gd name="adj" fmla="val 61046"/>
            </a:avLst>
          </a:prstGeom>
          <a:noFill/>
          <a:ln>
            <a:solidFill>
              <a:srgbClr val="61BF8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Clr>
                <a:srgbClr val="FF0000"/>
              </a:buClr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О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тчеты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мониторинги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запросы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6" name="Пятиугольник 15"/>
          <p:cNvSpPr/>
          <p:nvPr/>
        </p:nvSpPr>
        <p:spPr>
          <a:xfrm>
            <a:off x="2915816" y="3068960"/>
            <a:ext cx="6120680" cy="432049"/>
          </a:xfrm>
          <a:prstGeom prst="homePlate">
            <a:avLst>
              <a:gd name="adj" fmla="val 66316"/>
            </a:avLst>
          </a:prstGeom>
          <a:noFill/>
          <a:ln>
            <a:solidFill>
              <a:srgbClr val="61BF8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Clr>
                <a:srgbClr val="FF0000"/>
              </a:buClr>
            </a:pP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Видеоселектор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д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ля </a:t>
            </a:r>
            <a:r>
              <a:rPr lang="ru-RU" b="1">
                <a:solidFill>
                  <a:schemeClr val="tx2">
                    <a:lumMod val="75000"/>
                  </a:schemeClr>
                </a:solidFill>
              </a:rPr>
              <a:t>IT-специалистов 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Пятиугольник 16"/>
          <p:cNvSpPr/>
          <p:nvPr/>
        </p:nvSpPr>
        <p:spPr>
          <a:xfrm>
            <a:off x="2915816" y="6237312"/>
            <a:ext cx="6102424" cy="504056"/>
          </a:xfrm>
          <a:prstGeom prst="homePlate">
            <a:avLst>
              <a:gd name="adj" fmla="val 53181"/>
            </a:avLst>
          </a:prstGeom>
          <a:noFill/>
          <a:ln>
            <a:solidFill>
              <a:srgbClr val="61BF8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Clr>
                <a:srgbClr val="FF0000"/>
              </a:buClr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Информационные советы (среда, 10:00)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Пятиугольник 13"/>
          <p:cNvSpPr/>
          <p:nvPr/>
        </p:nvSpPr>
        <p:spPr>
          <a:xfrm>
            <a:off x="2915816" y="3645024"/>
            <a:ext cx="6120680" cy="432048"/>
          </a:xfrm>
          <a:prstGeom prst="homePlate">
            <a:avLst>
              <a:gd name="adj" fmla="val 72195"/>
            </a:avLst>
          </a:prstGeom>
          <a:noFill/>
          <a:ln>
            <a:solidFill>
              <a:srgbClr val="61BF8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Clr>
                <a:srgbClr val="FF0000"/>
              </a:buClr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День IT-специалиста (ежеквартально)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8" name="Пятиугольник 17"/>
          <p:cNvSpPr/>
          <p:nvPr/>
        </p:nvSpPr>
        <p:spPr>
          <a:xfrm>
            <a:off x="2915816" y="4221088"/>
            <a:ext cx="6120680" cy="442544"/>
          </a:xfrm>
          <a:prstGeom prst="homePlate">
            <a:avLst>
              <a:gd name="adj" fmla="val 73681"/>
            </a:avLst>
          </a:prstGeom>
          <a:noFill/>
          <a:ln>
            <a:solidFill>
              <a:srgbClr val="61BF8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Clr>
                <a:srgbClr val="FF0000"/>
              </a:buClr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Онлайн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консультации экспертов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МИАЦ (на сайте МИАЦ)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" name="Пятиугольник 18"/>
          <p:cNvSpPr/>
          <p:nvPr/>
        </p:nvSpPr>
        <p:spPr>
          <a:xfrm>
            <a:off x="2915816" y="4869159"/>
            <a:ext cx="6120680" cy="576065"/>
          </a:xfrm>
          <a:prstGeom prst="homePlate">
            <a:avLst>
              <a:gd name="adj" fmla="val 67576"/>
            </a:avLst>
          </a:prstGeom>
          <a:noFill/>
          <a:ln>
            <a:solidFill>
              <a:srgbClr val="61BF8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Clr>
                <a:srgbClr val="FF0000"/>
              </a:buClr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Участие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в приемке централизованно разрабатываемых и внедряемых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ИС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0" name="Пятиугольник 19"/>
          <p:cNvSpPr/>
          <p:nvPr/>
        </p:nvSpPr>
        <p:spPr>
          <a:xfrm>
            <a:off x="2915816" y="5589240"/>
            <a:ext cx="6120680" cy="504057"/>
          </a:xfrm>
          <a:prstGeom prst="homePlate">
            <a:avLst>
              <a:gd name="adj" fmla="val 65057"/>
            </a:avLst>
          </a:prstGeom>
          <a:noFill/>
          <a:ln>
            <a:solidFill>
              <a:srgbClr val="61BF8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Clr>
                <a:srgbClr val="FF0000"/>
              </a:buClr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С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истема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контроля индикативных показателей ЛПУ в части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ИТ (на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сайтеМИАЦ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24" name="Группа 23"/>
          <p:cNvGrpSpPr/>
          <p:nvPr/>
        </p:nvGrpSpPr>
        <p:grpSpPr>
          <a:xfrm>
            <a:off x="71061" y="2492896"/>
            <a:ext cx="2772747" cy="2314752"/>
            <a:chOff x="1580109" y="3096347"/>
            <a:chExt cx="2376666" cy="1980101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25" name="Шестиугольник 24"/>
            <p:cNvSpPr/>
            <p:nvPr/>
          </p:nvSpPr>
          <p:spPr>
            <a:xfrm>
              <a:off x="1580109" y="3096347"/>
              <a:ext cx="2376666" cy="1980101"/>
            </a:xfrm>
            <a:prstGeom prst="hexagon">
              <a:avLst>
                <a:gd name="adj" fmla="val 28570"/>
                <a:gd name="vf" fmla="val 11547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4500106"/>
                <a:satOff val="-6752"/>
                <a:lumOff val="-1098"/>
                <a:alphaOff val="0"/>
              </a:schemeClr>
            </a:fillRef>
            <a:effectRef idx="2">
              <a:schemeClr val="accent3">
                <a:hueOff val="4500106"/>
                <a:satOff val="-6752"/>
                <a:lumOff val="-109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Шестиугольник 4"/>
            <p:cNvSpPr/>
            <p:nvPr/>
          </p:nvSpPr>
          <p:spPr>
            <a:xfrm>
              <a:off x="1734791" y="3546805"/>
              <a:ext cx="2098542" cy="133587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0" kern="120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Информационно-аналитический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0" kern="120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блок</a:t>
              </a:r>
              <a:endParaRPr lang="ru-RU" sz="22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5766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68375" y="836613"/>
            <a:ext cx="8172450" cy="198437"/>
          </a:xfrm>
          <a:prstGeom prst="rect">
            <a:avLst/>
          </a:prstGeom>
          <a:solidFill>
            <a:srgbClr val="3065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                                                                                                                </a:t>
            </a:r>
          </a:p>
        </p:txBody>
      </p:sp>
      <p:pic>
        <p:nvPicPr>
          <p:cNvPr id="5" name="Picture 9" descr="МИАЦ - Главна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525" b="23116"/>
          <a:stretch>
            <a:fillRect/>
          </a:stretch>
        </p:blipFill>
        <p:spPr bwMode="auto">
          <a:xfrm>
            <a:off x="107950" y="646113"/>
            <a:ext cx="57626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ятиугольник 9"/>
          <p:cNvSpPr/>
          <p:nvPr/>
        </p:nvSpPr>
        <p:spPr>
          <a:xfrm>
            <a:off x="3347864" y="1196752"/>
            <a:ext cx="5533394" cy="424157"/>
          </a:xfrm>
          <a:prstGeom prst="homePlate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Образовательные семинары </a:t>
            </a:r>
          </a:p>
        </p:txBody>
      </p:sp>
      <p:sp>
        <p:nvSpPr>
          <p:cNvPr id="15" name="Пятиугольник 14"/>
          <p:cNvSpPr/>
          <p:nvPr/>
        </p:nvSpPr>
        <p:spPr>
          <a:xfrm>
            <a:off x="3347864" y="3061069"/>
            <a:ext cx="5533394" cy="479332"/>
          </a:xfrm>
          <a:prstGeom prst="homePlate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err="1">
                <a:solidFill>
                  <a:schemeClr val="tx2">
                    <a:lumMod val="75000"/>
                  </a:schemeClr>
                </a:solidFill>
              </a:rPr>
              <a:t>Вебинары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 и </a:t>
            </a:r>
            <a:r>
              <a:rPr lang="ru-RU" b="1" dirty="0" err="1">
                <a:solidFill>
                  <a:schemeClr val="tx2">
                    <a:lumMod val="75000"/>
                  </a:schemeClr>
                </a:solidFill>
              </a:rPr>
              <a:t>видеолекции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6" name="Пятиугольник 15"/>
          <p:cNvSpPr/>
          <p:nvPr/>
        </p:nvSpPr>
        <p:spPr>
          <a:xfrm>
            <a:off x="3359086" y="5005285"/>
            <a:ext cx="5522172" cy="818440"/>
          </a:xfrm>
          <a:prstGeom prst="homePlate">
            <a:avLst>
              <a:gd name="adj" fmla="val 32931"/>
            </a:avLst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Разработка методических и аналитических материалов по вопросам электронного здравоохранения</a:t>
            </a:r>
          </a:p>
        </p:txBody>
      </p:sp>
      <p:sp>
        <p:nvSpPr>
          <p:cNvPr id="17" name="Пятиугольник 16"/>
          <p:cNvSpPr/>
          <p:nvPr/>
        </p:nvSpPr>
        <p:spPr>
          <a:xfrm>
            <a:off x="3347864" y="6013398"/>
            <a:ext cx="5544616" cy="648071"/>
          </a:xfrm>
          <a:prstGeom prst="homePlate">
            <a:avLst>
              <a:gd name="adj" fmla="val 45918"/>
            </a:avLst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Организация лекций приглашенных ведущих специалистов в сфере здравоохранения</a:t>
            </a:r>
          </a:p>
        </p:txBody>
      </p:sp>
      <p:sp>
        <p:nvSpPr>
          <p:cNvPr id="33" name="Заголовок 1"/>
          <p:cNvSpPr txBox="1">
            <a:spLocks/>
          </p:cNvSpPr>
          <p:nvPr/>
        </p:nvSpPr>
        <p:spPr>
          <a:xfrm>
            <a:off x="968374" y="44624"/>
            <a:ext cx="8175626" cy="7198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Продукты «ресурсной лаборатории» МИАЦ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ятиугольник 23"/>
          <p:cNvSpPr/>
          <p:nvPr/>
        </p:nvSpPr>
        <p:spPr>
          <a:xfrm>
            <a:off x="3347864" y="1772816"/>
            <a:ext cx="5533394" cy="424157"/>
          </a:xfrm>
          <a:prstGeom prst="homePlate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Практические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занятия по доказательной медицине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5" name="Пятиугольник 24"/>
          <p:cNvSpPr/>
          <p:nvPr/>
        </p:nvSpPr>
        <p:spPr>
          <a:xfrm>
            <a:off x="3347864" y="2340989"/>
            <a:ext cx="5533394" cy="557802"/>
          </a:xfrm>
          <a:prstGeom prst="homePlate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Тренинги для медицинских специалистов на основе </a:t>
            </a:r>
            <a:r>
              <a:rPr lang="ru-RU" b="1" dirty="0" err="1">
                <a:solidFill>
                  <a:schemeClr val="tx2">
                    <a:lumMod val="75000"/>
                  </a:schemeClr>
                </a:solidFill>
              </a:rPr>
              <a:t>симуляционных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 компьютерных программ</a:t>
            </a:r>
          </a:p>
        </p:txBody>
      </p:sp>
      <p:sp>
        <p:nvSpPr>
          <p:cNvPr id="26" name="Пятиугольник 25"/>
          <p:cNvSpPr/>
          <p:nvPr/>
        </p:nvSpPr>
        <p:spPr>
          <a:xfrm>
            <a:off x="3347864" y="3709141"/>
            <a:ext cx="5533394" cy="479332"/>
          </a:xfrm>
          <a:prstGeom prst="homePlate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Курсы по обучению компьютерной грамотности</a:t>
            </a:r>
          </a:p>
        </p:txBody>
      </p:sp>
      <p:sp>
        <p:nvSpPr>
          <p:cNvPr id="27" name="Пятиугольник 26"/>
          <p:cNvSpPr/>
          <p:nvPr/>
        </p:nvSpPr>
        <p:spPr>
          <a:xfrm>
            <a:off x="3359086" y="4357213"/>
            <a:ext cx="5533394" cy="479332"/>
          </a:xfrm>
          <a:prstGeom prst="homePlate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Аттестационный тестовый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контроль 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6190" y="3940021"/>
            <a:ext cx="287987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развитие компетенций у специалистов здравоохранения Самарской области в сфере информационно-коммуникационных технологий и медицинской деятельности</a:t>
            </a:r>
          </a:p>
        </p:txBody>
      </p:sp>
      <p:grpSp>
        <p:nvGrpSpPr>
          <p:cNvPr id="18" name="Группа 17"/>
          <p:cNvGrpSpPr/>
          <p:nvPr/>
        </p:nvGrpSpPr>
        <p:grpSpPr>
          <a:xfrm>
            <a:off x="216190" y="1408830"/>
            <a:ext cx="2768069" cy="2237224"/>
            <a:chOff x="1501529" y="894306"/>
            <a:chExt cx="2444707" cy="2052328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9" name="Шестиугольник 18"/>
            <p:cNvSpPr/>
            <p:nvPr/>
          </p:nvSpPr>
          <p:spPr>
            <a:xfrm>
              <a:off x="1501529" y="894306"/>
              <a:ext cx="2444707" cy="2052328"/>
            </a:xfrm>
            <a:prstGeom prst="hexagon">
              <a:avLst>
                <a:gd name="adj" fmla="val 28570"/>
                <a:gd name="vf" fmla="val 11547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11250264"/>
                <a:satOff val="-16880"/>
                <a:lumOff val="-2745"/>
                <a:alphaOff val="0"/>
              </a:schemeClr>
            </a:fillRef>
            <a:effectRef idx="2">
              <a:schemeClr val="accent3">
                <a:hueOff val="11250264"/>
                <a:satOff val="-16880"/>
                <a:lumOff val="-274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Шестиугольник 4"/>
            <p:cNvSpPr/>
            <p:nvPr/>
          </p:nvSpPr>
          <p:spPr>
            <a:xfrm>
              <a:off x="1596328" y="1294267"/>
              <a:ext cx="2225865" cy="138211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0" kern="120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Образовательно-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0" kern="120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методический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0" kern="120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Центр</a:t>
              </a:r>
              <a:endParaRPr lang="ru-RU" sz="22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01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2744</TotalTime>
  <Words>475</Words>
  <Application>Microsoft Office PowerPoint</Application>
  <PresentationFormat>Экран (4:3)</PresentationFormat>
  <Paragraphs>106</Paragraphs>
  <Slides>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Структура и продукты «ресурсной лаборатории» МИАЦ</vt:lpstr>
      <vt:lpstr>Продукты «ресурсной лаборатории» МИАЦ</vt:lpstr>
      <vt:lpstr>Продукты «ресурсной лаборатории» МИАЦ</vt:lpstr>
      <vt:lpstr>Продукты «ресурсной лаборатории» МИАЦ</vt:lpstr>
      <vt:lpstr>Продукты «ресурсной лаборатории» МИАЦ</vt:lpstr>
      <vt:lpstr>Продукты «ресурсной лаборатории» МИАЦ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Ресурсная лаборатория МИАЦ</dc:title>
  <dc:creator>Сорокин Сергей Генадьевич</dc:creator>
  <cp:lastModifiedBy>Зотова Ольга Владимировна</cp:lastModifiedBy>
  <cp:revision>178</cp:revision>
  <cp:lastPrinted>2013-12-03T09:12:33Z</cp:lastPrinted>
  <dcterms:created xsi:type="dcterms:W3CDTF">2013-11-21T04:43:24Z</dcterms:created>
  <dcterms:modified xsi:type="dcterms:W3CDTF">2015-01-27T11:13:37Z</dcterms:modified>
</cp:coreProperties>
</file>