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57" r:id="rId3"/>
    <p:sldId id="260" r:id="rId4"/>
    <p:sldId id="269" r:id="rId5"/>
    <p:sldId id="258" r:id="rId6"/>
    <p:sldId id="261" r:id="rId7"/>
    <p:sldId id="274" r:id="rId8"/>
    <p:sldId id="278" r:id="rId9"/>
    <p:sldId id="277" r:id="rId10"/>
    <p:sldId id="275" r:id="rId11"/>
    <p:sldId id="276" r:id="rId12"/>
    <p:sldId id="279" r:id="rId13"/>
    <p:sldId id="270" r:id="rId14"/>
    <p:sldId id="271" r:id="rId15"/>
    <p:sldId id="262" r:id="rId16"/>
    <p:sldId id="267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F85"/>
    <a:srgbClr val="3529CD"/>
    <a:srgbClr val="57C982"/>
    <a:srgbClr val="1E5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09" autoAdjust="0"/>
    <p:restoredTop sz="87101" autoAdjust="0"/>
  </p:normalViewPr>
  <p:slideViewPr>
    <p:cSldViewPr>
      <p:cViewPr varScale="1">
        <p:scale>
          <a:sx n="87" d="100"/>
          <a:sy n="87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55AA-5F94-41D4-89A9-6A399C1AC62A}" type="doc">
      <dgm:prSet loTypeId="urn:microsoft.com/office/officeart/2011/layout/HexagonRadial" loCatId="officeonlin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C6F54C-D09C-49BA-8DCF-985A55E914D8}">
      <dgm:prSet phldrT="[Текст]" custT="1"/>
      <dgm:spPr/>
      <dgm:t>
        <a:bodyPr/>
        <a:lstStyle/>
        <a:p>
          <a:endParaRPr lang="ru-RU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«Ресурсная </a:t>
          </a:r>
        </a:p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лаборатория»</a:t>
          </a:r>
        </a:p>
        <a:p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131D93-FBCE-4845-9208-77011D57803B}" type="parTrans" cxnId="{00D92CA7-993F-4CCB-9DCE-0A5DC0FF5F5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780DE6A-C90D-45CB-A77C-61F1560E2427}" type="sibTrans" cxnId="{00D92CA7-993F-4CCB-9DCE-0A5DC0FF5F5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27100F-2F0C-46E6-AC1F-4FF888D6EF67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Единая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Служба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Техподдержки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27F6E1-65CB-452B-B8B6-F0D2E36C4152}" type="parTrans" cxnId="{4DF8A637-6C4D-4B87-885A-719496F9233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37C94A-E89D-4B5F-9398-17F3AA9B701D}" type="sibTrans" cxnId="{4DF8A637-6C4D-4B87-885A-719496F9233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0E47E09-0E91-4C07-AB85-D39C2DBEEAA2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Служба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Развития 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Региона 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CF4DA6-1BA2-400E-BAFA-EC1119A192D1}" type="parTrans" cxnId="{33F4C2D6-F5C6-4732-9668-AF8C62409B4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C246E5-F778-4700-83AB-2F9F9E988868}" type="sibTrans" cxnId="{33F4C2D6-F5C6-4732-9668-AF8C62409B4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2A660F-D25D-462C-835D-58D38160AEE6}">
      <dgm:prSet phldrT="[Текст]" custT="1"/>
      <dgm:spPr/>
      <dgm:t>
        <a:bodyPr/>
        <a:lstStyle/>
        <a:p>
          <a:pPr algn="ctr"/>
          <a:r>
            <a:rPr lang="ru-RU" sz="16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Информационноаналитический</a:t>
          </a:r>
          <a:endParaRPr lang="ru-RU" sz="16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ctr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блок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0331E1-CDD3-4320-8767-0F77D6485E2A}" type="parTrans" cxnId="{0AFA78C6-F784-433C-AA08-950062FCBCD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01722C2-2405-4DB7-BC5F-961EFE130618}" type="sibTrans" cxnId="{0AFA78C6-F784-433C-AA08-950062FCBCD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07E5B1-99D4-4BF4-BF95-F68F9B2833BB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Многоцелевые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проекты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FDF896C-7F3E-410A-A85C-DEC108350894}" type="parTrans" cxnId="{62F5CB06-6D5A-4971-A564-65F1AF52534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16AC38C-D979-4A3E-B62F-3977C52BE324}" type="sibTrans" cxnId="{62F5CB06-6D5A-4971-A564-65F1AF52534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73C7EB0-0597-4337-BCAC-AC2B26CB57EF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Диспетчерский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центр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89F448-20F7-4380-B279-C45884D323E5}" type="parTrans" cxnId="{FF96CD52-E234-4EC1-AA58-5C6F26A98680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1B2042-44FD-47F3-89C9-139B566BDE95}" type="sibTrans" cxnId="{FF96CD52-E234-4EC1-AA58-5C6F26A98680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6855860-EABC-43EE-A751-03FA27A46CED}">
      <dgm:prSet phldrT="[Текст]" custT="1"/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Образовательно-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методический</a:t>
          </a:r>
        </a:p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7B381-9855-4C99-AB7D-F556C96C89A9}" type="parTrans" cxnId="{64B89A18-31C0-4EDB-9B67-A5C4788C3F04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6FC6DC-579D-4AAE-BBA2-4051B522371F}" type="sibTrans" cxnId="{64B89A18-31C0-4EDB-9B67-A5C4788C3F04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E80CD4-99DF-4C0B-9B5E-676C1B260F82}" type="pres">
      <dgm:prSet presAssocID="{2A1355AA-5F94-41D4-89A9-6A399C1AC6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6AD461-2B8A-4832-8E2B-2B36718CA7B5}" type="pres">
      <dgm:prSet presAssocID="{7FC6F54C-D09C-49BA-8DCF-985A55E914D8}" presName="Parent" presStyleLbl="node0" presStyleIdx="0" presStyleCnt="1" custScaleX="104032" custLinFactNeighborX="2789" custLinFactNeighborY="942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A832A0FC-A8E1-4CBE-942D-99C6894C5542}" type="pres">
      <dgm:prSet presAssocID="{8627100F-2F0C-46E6-AC1F-4FF888D6EF67}" presName="Accent1" presStyleCnt="0"/>
      <dgm:spPr/>
      <dgm:t>
        <a:bodyPr/>
        <a:lstStyle/>
        <a:p>
          <a:endParaRPr lang="ru-RU"/>
        </a:p>
      </dgm:t>
    </dgm:pt>
    <dgm:pt modelId="{5842F370-226A-46D6-9A9E-A7A7354F13BB}" type="pres">
      <dgm:prSet presAssocID="{8627100F-2F0C-46E6-AC1F-4FF888D6EF67}" presName="Accent" presStyleLbl="bgShp" presStyleIdx="0" presStyleCnt="6"/>
      <dgm:spPr/>
      <dgm:t>
        <a:bodyPr/>
        <a:lstStyle/>
        <a:p>
          <a:endParaRPr lang="ru-RU"/>
        </a:p>
      </dgm:t>
    </dgm:pt>
    <dgm:pt modelId="{919638F9-AF7E-42FB-AB52-D3094F092785}" type="pres">
      <dgm:prSet presAssocID="{8627100F-2F0C-46E6-AC1F-4FF888D6EF67}" presName="Child1" presStyleLbl="node1" presStyleIdx="0" presStyleCnt="6" custScaleX="120373" custScaleY="116068" custLinFactNeighborX="2886" custLinFactNeighborY="-1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CF416-B301-48CE-922A-63CF7E25A7EB}" type="pres">
      <dgm:prSet presAssocID="{70E47E09-0E91-4C07-AB85-D39C2DBEEAA2}" presName="Accent2" presStyleCnt="0"/>
      <dgm:spPr/>
      <dgm:t>
        <a:bodyPr/>
        <a:lstStyle/>
        <a:p>
          <a:endParaRPr lang="ru-RU"/>
        </a:p>
      </dgm:t>
    </dgm:pt>
    <dgm:pt modelId="{8A542AD9-8802-41FA-853F-51E3A49230D1}" type="pres">
      <dgm:prSet presAssocID="{70E47E09-0E91-4C07-AB85-D39C2DBEEAA2}" presName="Accent" presStyleLbl="bgShp" presStyleIdx="1" presStyleCnt="6" custLinFactNeighborX="4072" custLinFactNeighborY="10999"/>
      <dgm:spPr/>
      <dgm:t>
        <a:bodyPr/>
        <a:lstStyle/>
        <a:p>
          <a:endParaRPr lang="ru-RU"/>
        </a:p>
      </dgm:t>
    </dgm:pt>
    <dgm:pt modelId="{106F862A-A9F0-48DA-A0C4-05AA77C1C436}" type="pres">
      <dgm:prSet presAssocID="{70E47E09-0E91-4C07-AB85-D39C2DBEEAA2}" presName="Child2" presStyleLbl="node1" presStyleIdx="1" presStyleCnt="6" custScaleX="120604" custScaleY="117564" custLinFactNeighborX="8500" custLinFactNeighborY="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EDED-FA35-4F7F-AF86-406CC615A8C1}" type="pres">
      <dgm:prSet presAssocID="{A22A660F-D25D-462C-835D-58D38160AEE6}" presName="Accent3" presStyleCnt="0"/>
      <dgm:spPr/>
      <dgm:t>
        <a:bodyPr/>
        <a:lstStyle/>
        <a:p>
          <a:endParaRPr lang="ru-RU"/>
        </a:p>
      </dgm:t>
    </dgm:pt>
    <dgm:pt modelId="{F37CC78A-D17E-4854-9702-CA0CAA6A4082}" type="pres">
      <dgm:prSet presAssocID="{A22A660F-D25D-462C-835D-58D38160AEE6}" presName="Accent" presStyleLbl="bgShp" presStyleIdx="2" presStyleCnt="6" custLinFactX="-100000" custLinFactY="100000" custLinFactNeighborX="-198472" custLinFactNeighborY="127278"/>
      <dgm:spPr/>
      <dgm:t>
        <a:bodyPr/>
        <a:lstStyle/>
        <a:p>
          <a:endParaRPr lang="ru-RU"/>
        </a:p>
      </dgm:t>
    </dgm:pt>
    <dgm:pt modelId="{0197E747-FA28-4680-80A0-73379DC07019}" type="pres">
      <dgm:prSet presAssocID="{A22A660F-D25D-462C-835D-58D38160AEE6}" presName="Child3" presStyleLbl="node1" presStyleIdx="2" presStyleCnt="6" custScaleX="122780" custScaleY="118242" custLinFactX="-85894" custLinFactNeighborX="-100000" custLinFactNeighborY="9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D8AAC-1174-45A1-B0D0-B3927196DAC3}" type="pres">
      <dgm:prSet presAssocID="{5707E5B1-99D4-4BF4-BF95-F68F9B2833BB}" presName="Accent4" presStyleCnt="0"/>
      <dgm:spPr/>
      <dgm:t>
        <a:bodyPr/>
        <a:lstStyle/>
        <a:p>
          <a:endParaRPr lang="ru-RU"/>
        </a:p>
      </dgm:t>
    </dgm:pt>
    <dgm:pt modelId="{AA9E6776-0F39-46EE-BAB9-CC1396AD3995}" type="pres">
      <dgm:prSet presAssocID="{5707E5B1-99D4-4BF4-BF95-F68F9B2833BB}" presName="Accent" presStyleLbl="bgShp" presStyleIdx="3" presStyleCnt="6" custLinFactX="-130517" custLinFactY="-71297" custLinFactNeighborX="-200000" custLinFactNeighborY="-100000"/>
      <dgm:spPr/>
      <dgm:t>
        <a:bodyPr/>
        <a:lstStyle/>
        <a:p>
          <a:endParaRPr lang="ru-RU"/>
        </a:p>
      </dgm:t>
    </dgm:pt>
    <dgm:pt modelId="{241E5977-736E-4A08-A1C8-D0EDC28914E0}" type="pres">
      <dgm:prSet presAssocID="{5707E5B1-99D4-4BF4-BF95-F68F9B2833BB}" presName="Child4" presStyleLbl="node1" presStyleIdx="3" presStyleCnt="6" custScaleX="114710" custScaleY="105832" custLinFactNeighborX="4266" custLinFactNeighborY="1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D8B32-9B77-4311-BC46-381837DBFDC1}" type="pres">
      <dgm:prSet presAssocID="{273C7EB0-0597-4337-BCAC-AC2B26CB57EF}" presName="Accent5" presStyleCnt="0"/>
      <dgm:spPr/>
      <dgm:t>
        <a:bodyPr/>
        <a:lstStyle/>
        <a:p>
          <a:endParaRPr lang="ru-RU"/>
        </a:p>
      </dgm:t>
    </dgm:pt>
    <dgm:pt modelId="{E81C3A8D-015B-48E0-9BBB-9CB5197B1EBB}" type="pres">
      <dgm:prSet presAssocID="{273C7EB0-0597-4337-BCAC-AC2B26CB57EF}" presName="Accent" presStyleLbl="bgShp" presStyleIdx="4" presStyleCnt="6" custLinFactX="100000" custLinFactNeighborX="109945" custLinFactNeighborY="-5656"/>
      <dgm:spPr/>
      <dgm:t>
        <a:bodyPr/>
        <a:lstStyle/>
        <a:p>
          <a:endParaRPr lang="ru-RU"/>
        </a:p>
      </dgm:t>
    </dgm:pt>
    <dgm:pt modelId="{0D4621B2-FF8F-4F8E-8DE4-630CC0914FC2}" type="pres">
      <dgm:prSet presAssocID="{273C7EB0-0597-4337-BCAC-AC2B26CB57EF}" presName="Child5" presStyleLbl="node1" presStyleIdx="4" presStyleCnt="6" custScaleX="117937" custScaleY="113956" custLinFactX="93257" custLinFactNeighborX="100000" custLinFactNeighborY="3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7E6FB-A723-43DE-BBD8-8B0835AB0DBB}" type="pres">
      <dgm:prSet presAssocID="{76855860-EABC-43EE-A751-03FA27A46CED}" presName="Accent6" presStyleCnt="0"/>
      <dgm:spPr/>
      <dgm:t>
        <a:bodyPr/>
        <a:lstStyle/>
        <a:p>
          <a:endParaRPr lang="ru-RU"/>
        </a:p>
      </dgm:t>
    </dgm:pt>
    <dgm:pt modelId="{2E70BDEF-45D8-4165-B05E-D27228C01BD9}" type="pres">
      <dgm:prSet presAssocID="{76855860-EABC-43EE-A751-03FA27A46CED}" presName="Accent" presStyleLbl="bgShp" presStyleIdx="5" presStyleCnt="6" custFlipVert="0" custFlipHor="0" custScaleX="5130" custScaleY="33113" custLinFactX="-111499" custLinFactY="135846" custLinFactNeighborX="-200000" custLinFactNeighborY="200000"/>
      <dgm:spPr>
        <a:prstGeom prst="borderCallout1">
          <a:avLst/>
        </a:prstGeom>
      </dgm:spPr>
      <dgm:t>
        <a:bodyPr/>
        <a:lstStyle/>
        <a:p>
          <a:endParaRPr lang="ru-RU"/>
        </a:p>
      </dgm:t>
    </dgm:pt>
    <dgm:pt modelId="{940CE6E6-6F99-41D5-BF71-57784E9CC3D7}" type="pres">
      <dgm:prSet presAssocID="{76855860-EABC-43EE-A751-03FA27A46CED}" presName="Child6" presStyleLbl="node1" presStyleIdx="5" presStyleCnt="6" custScaleX="126295" custScaleY="122555" custLinFactNeighborX="-4347" custLinFactNeighborY="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92CA7-993F-4CCB-9DCE-0A5DC0FF5F52}" srcId="{2A1355AA-5F94-41D4-89A9-6A399C1AC62A}" destId="{7FC6F54C-D09C-49BA-8DCF-985A55E914D8}" srcOrd="0" destOrd="0" parTransId="{F7131D93-FBCE-4845-9208-77011D57803B}" sibTransId="{3780DE6A-C90D-45CB-A77C-61F1560E2427}"/>
    <dgm:cxn modelId="{33F4C2D6-F5C6-4732-9668-AF8C62409B48}" srcId="{7FC6F54C-D09C-49BA-8DCF-985A55E914D8}" destId="{70E47E09-0E91-4C07-AB85-D39C2DBEEAA2}" srcOrd="1" destOrd="0" parTransId="{59CF4DA6-1BA2-400E-BAFA-EC1119A192D1}" sibTransId="{83C246E5-F778-4700-83AB-2F9F9E988868}"/>
    <dgm:cxn modelId="{C116E117-9A5C-4CC0-B933-19D717ED3611}" type="presOf" srcId="{2A1355AA-5F94-41D4-89A9-6A399C1AC62A}" destId="{69E80CD4-99DF-4C0B-9B5E-676C1B260F82}" srcOrd="0" destOrd="0" presId="urn:microsoft.com/office/officeart/2011/layout/HexagonRadial"/>
    <dgm:cxn modelId="{8549C611-326A-443B-8C06-C25FC732BB76}" type="presOf" srcId="{A22A660F-D25D-462C-835D-58D38160AEE6}" destId="{0197E747-FA28-4680-80A0-73379DC07019}" srcOrd="0" destOrd="0" presId="urn:microsoft.com/office/officeart/2011/layout/HexagonRadial"/>
    <dgm:cxn modelId="{62F5CB06-6D5A-4971-A564-65F1AF52534D}" srcId="{7FC6F54C-D09C-49BA-8DCF-985A55E914D8}" destId="{5707E5B1-99D4-4BF4-BF95-F68F9B2833BB}" srcOrd="3" destOrd="0" parTransId="{EFDF896C-7F3E-410A-A85C-DEC108350894}" sibTransId="{016AC38C-D979-4A3E-B62F-3977C52BE324}"/>
    <dgm:cxn modelId="{4DF8A637-6C4D-4B87-885A-719496F92335}" srcId="{7FC6F54C-D09C-49BA-8DCF-985A55E914D8}" destId="{8627100F-2F0C-46E6-AC1F-4FF888D6EF67}" srcOrd="0" destOrd="0" parTransId="{9E27F6E1-65CB-452B-B8B6-F0D2E36C4152}" sibTransId="{1537C94A-E89D-4B5F-9398-17F3AA9B701D}"/>
    <dgm:cxn modelId="{5C1B259E-CF5C-4EC0-89DA-9CF54212D43D}" type="presOf" srcId="{76855860-EABC-43EE-A751-03FA27A46CED}" destId="{940CE6E6-6F99-41D5-BF71-57784E9CC3D7}" srcOrd="0" destOrd="0" presId="urn:microsoft.com/office/officeart/2011/layout/HexagonRadial"/>
    <dgm:cxn modelId="{0AFA78C6-F784-433C-AA08-950062FCBCDE}" srcId="{7FC6F54C-D09C-49BA-8DCF-985A55E914D8}" destId="{A22A660F-D25D-462C-835D-58D38160AEE6}" srcOrd="2" destOrd="0" parTransId="{1E0331E1-CDD3-4320-8767-0F77D6485E2A}" sibTransId="{601722C2-2405-4DB7-BC5F-961EFE130618}"/>
    <dgm:cxn modelId="{B67D9820-B506-46B8-8482-A79EF65D45C5}" type="presOf" srcId="{273C7EB0-0597-4337-BCAC-AC2B26CB57EF}" destId="{0D4621B2-FF8F-4F8E-8DE4-630CC0914FC2}" srcOrd="0" destOrd="0" presId="urn:microsoft.com/office/officeart/2011/layout/HexagonRadial"/>
    <dgm:cxn modelId="{6C3915E0-417C-441B-890B-274AE417DF59}" type="presOf" srcId="{5707E5B1-99D4-4BF4-BF95-F68F9B2833BB}" destId="{241E5977-736E-4A08-A1C8-D0EDC28914E0}" srcOrd="0" destOrd="0" presId="urn:microsoft.com/office/officeart/2011/layout/HexagonRadial"/>
    <dgm:cxn modelId="{6D6B1900-398A-4D03-8D34-1A2ED244E134}" type="presOf" srcId="{7FC6F54C-D09C-49BA-8DCF-985A55E914D8}" destId="{756AD461-2B8A-4832-8E2B-2B36718CA7B5}" srcOrd="0" destOrd="0" presId="urn:microsoft.com/office/officeart/2011/layout/HexagonRadial"/>
    <dgm:cxn modelId="{DF9A6773-A88C-4EDB-BF4B-2447BDB2FE61}" type="presOf" srcId="{8627100F-2F0C-46E6-AC1F-4FF888D6EF67}" destId="{919638F9-AF7E-42FB-AB52-D3094F092785}" srcOrd="0" destOrd="0" presId="urn:microsoft.com/office/officeart/2011/layout/HexagonRadial"/>
    <dgm:cxn modelId="{5835B8CC-35A3-4677-9A65-4E6FA4650EC6}" type="presOf" srcId="{70E47E09-0E91-4C07-AB85-D39C2DBEEAA2}" destId="{106F862A-A9F0-48DA-A0C4-05AA77C1C436}" srcOrd="0" destOrd="0" presId="urn:microsoft.com/office/officeart/2011/layout/HexagonRadial"/>
    <dgm:cxn modelId="{FF96CD52-E234-4EC1-AA58-5C6F26A98680}" srcId="{7FC6F54C-D09C-49BA-8DCF-985A55E914D8}" destId="{273C7EB0-0597-4337-BCAC-AC2B26CB57EF}" srcOrd="4" destOrd="0" parTransId="{8F89F448-20F7-4380-B279-C45884D323E5}" sibTransId="{381B2042-44FD-47F3-89C9-139B566BDE95}"/>
    <dgm:cxn modelId="{64B89A18-31C0-4EDB-9B67-A5C4788C3F04}" srcId="{7FC6F54C-D09C-49BA-8DCF-985A55E914D8}" destId="{76855860-EABC-43EE-A751-03FA27A46CED}" srcOrd="5" destOrd="0" parTransId="{7D67B381-9855-4C99-AB7D-F556C96C89A9}" sibTransId="{656FC6DC-579D-4AAE-BBA2-4051B522371F}"/>
    <dgm:cxn modelId="{40FEC718-2163-4CF9-AFBE-513878E747CE}" type="presParOf" srcId="{69E80CD4-99DF-4C0B-9B5E-676C1B260F82}" destId="{756AD461-2B8A-4832-8E2B-2B36718CA7B5}" srcOrd="0" destOrd="0" presId="urn:microsoft.com/office/officeart/2011/layout/HexagonRadial"/>
    <dgm:cxn modelId="{FB6C2C0F-194A-4368-9C93-74AFAF93848A}" type="presParOf" srcId="{69E80CD4-99DF-4C0B-9B5E-676C1B260F82}" destId="{A832A0FC-A8E1-4CBE-942D-99C6894C5542}" srcOrd="1" destOrd="0" presId="urn:microsoft.com/office/officeart/2011/layout/HexagonRadial"/>
    <dgm:cxn modelId="{61BDA129-9E34-4C3D-80BF-98DE3FB7AF39}" type="presParOf" srcId="{A832A0FC-A8E1-4CBE-942D-99C6894C5542}" destId="{5842F370-226A-46D6-9A9E-A7A7354F13BB}" srcOrd="0" destOrd="0" presId="urn:microsoft.com/office/officeart/2011/layout/HexagonRadial"/>
    <dgm:cxn modelId="{6D3B84BE-F500-4B50-871B-D24AF7B90ABB}" type="presParOf" srcId="{69E80CD4-99DF-4C0B-9B5E-676C1B260F82}" destId="{919638F9-AF7E-42FB-AB52-D3094F092785}" srcOrd="2" destOrd="0" presId="urn:microsoft.com/office/officeart/2011/layout/HexagonRadial"/>
    <dgm:cxn modelId="{3F1E59A6-6640-4C41-A2D4-2255B0A5CB41}" type="presParOf" srcId="{69E80CD4-99DF-4C0B-9B5E-676C1B260F82}" destId="{0B6CF416-B301-48CE-922A-63CF7E25A7EB}" srcOrd="3" destOrd="0" presId="urn:microsoft.com/office/officeart/2011/layout/HexagonRadial"/>
    <dgm:cxn modelId="{B3DA531F-9F6A-45FB-9615-7A0231ACC7AA}" type="presParOf" srcId="{0B6CF416-B301-48CE-922A-63CF7E25A7EB}" destId="{8A542AD9-8802-41FA-853F-51E3A49230D1}" srcOrd="0" destOrd="0" presId="urn:microsoft.com/office/officeart/2011/layout/HexagonRadial"/>
    <dgm:cxn modelId="{3E4EAA66-0CCC-41CD-A018-116B252D3412}" type="presParOf" srcId="{69E80CD4-99DF-4C0B-9B5E-676C1B260F82}" destId="{106F862A-A9F0-48DA-A0C4-05AA77C1C436}" srcOrd="4" destOrd="0" presId="urn:microsoft.com/office/officeart/2011/layout/HexagonRadial"/>
    <dgm:cxn modelId="{74EBA0C2-CC48-44E8-94E5-4302AA0DF09F}" type="presParOf" srcId="{69E80CD4-99DF-4C0B-9B5E-676C1B260F82}" destId="{4449EDED-FA35-4F7F-AF86-406CC615A8C1}" srcOrd="5" destOrd="0" presId="urn:microsoft.com/office/officeart/2011/layout/HexagonRadial"/>
    <dgm:cxn modelId="{08F5A8BA-5100-4D14-A2ED-CE7142BA7A8D}" type="presParOf" srcId="{4449EDED-FA35-4F7F-AF86-406CC615A8C1}" destId="{F37CC78A-D17E-4854-9702-CA0CAA6A4082}" srcOrd="0" destOrd="0" presId="urn:microsoft.com/office/officeart/2011/layout/HexagonRadial"/>
    <dgm:cxn modelId="{2A3541EF-8232-4FC3-A7AB-9D0EEB5813F4}" type="presParOf" srcId="{69E80CD4-99DF-4C0B-9B5E-676C1B260F82}" destId="{0197E747-FA28-4680-80A0-73379DC07019}" srcOrd="6" destOrd="0" presId="urn:microsoft.com/office/officeart/2011/layout/HexagonRadial"/>
    <dgm:cxn modelId="{50546D37-7BAD-4B01-9795-A6F1C9B51A2D}" type="presParOf" srcId="{69E80CD4-99DF-4C0B-9B5E-676C1B260F82}" destId="{97DD8AAC-1174-45A1-B0D0-B3927196DAC3}" srcOrd="7" destOrd="0" presId="urn:microsoft.com/office/officeart/2011/layout/HexagonRadial"/>
    <dgm:cxn modelId="{BFBB8590-3A62-471E-B3B8-8FD0CEDEB388}" type="presParOf" srcId="{97DD8AAC-1174-45A1-B0D0-B3927196DAC3}" destId="{AA9E6776-0F39-46EE-BAB9-CC1396AD3995}" srcOrd="0" destOrd="0" presId="urn:microsoft.com/office/officeart/2011/layout/HexagonRadial"/>
    <dgm:cxn modelId="{06580B6E-84B7-4A6E-871A-B8DDC7D415EA}" type="presParOf" srcId="{69E80CD4-99DF-4C0B-9B5E-676C1B260F82}" destId="{241E5977-736E-4A08-A1C8-D0EDC28914E0}" srcOrd="8" destOrd="0" presId="urn:microsoft.com/office/officeart/2011/layout/HexagonRadial"/>
    <dgm:cxn modelId="{06AC2657-0E7B-4D7E-8ECF-8CF23CDA4C01}" type="presParOf" srcId="{69E80CD4-99DF-4C0B-9B5E-676C1B260F82}" destId="{733D8B32-9B77-4311-BC46-381837DBFDC1}" srcOrd="9" destOrd="0" presId="urn:microsoft.com/office/officeart/2011/layout/HexagonRadial"/>
    <dgm:cxn modelId="{568D2300-B6E3-4FAF-BD5E-2C7553DA40B6}" type="presParOf" srcId="{733D8B32-9B77-4311-BC46-381837DBFDC1}" destId="{E81C3A8D-015B-48E0-9BBB-9CB5197B1EBB}" srcOrd="0" destOrd="0" presId="urn:microsoft.com/office/officeart/2011/layout/HexagonRadial"/>
    <dgm:cxn modelId="{54143929-D20E-45DA-A417-220D48EA5E3C}" type="presParOf" srcId="{69E80CD4-99DF-4C0B-9B5E-676C1B260F82}" destId="{0D4621B2-FF8F-4F8E-8DE4-630CC0914FC2}" srcOrd="10" destOrd="0" presId="urn:microsoft.com/office/officeart/2011/layout/HexagonRadial"/>
    <dgm:cxn modelId="{08D1E8BD-F166-401E-9899-19F732ABCEF5}" type="presParOf" srcId="{69E80CD4-99DF-4C0B-9B5E-676C1B260F82}" destId="{A837E6FB-A723-43DE-BBD8-8B0835AB0DBB}" srcOrd="11" destOrd="0" presId="urn:microsoft.com/office/officeart/2011/layout/HexagonRadial"/>
    <dgm:cxn modelId="{9CC970A1-CBCB-4B9F-AB58-332DD46D4949}" type="presParOf" srcId="{A837E6FB-A723-43DE-BBD8-8B0835AB0DBB}" destId="{2E70BDEF-45D8-4165-B05E-D27228C01BD9}" srcOrd="0" destOrd="0" presId="urn:microsoft.com/office/officeart/2011/layout/HexagonRadial"/>
    <dgm:cxn modelId="{5C4340AB-16A0-4811-A314-E770827E78E1}" type="presParOf" srcId="{69E80CD4-99DF-4C0B-9B5E-676C1B260F82}" destId="{940CE6E6-6F99-41D5-BF71-57784E9CC3D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AD461-2B8A-4832-8E2B-2B36718CA7B5}">
      <dsp:nvSpPr>
        <dsp:cNvPr id="0" name=""/>
        <dsp:cNvSpPr/>
      </dsp:nvSpPr>
      <dsp:spPr>
        <a:xfrm>
          <a:off x="3424363" y="1920483"/>
          <a:ext cx="2457324" cy="204329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«Ресурсная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лаборатория»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23730" y="2252562"/>
        <a:ext cx="1658590" cy="1379141"/>
      </dsp:txXfrm>
    </dsp:sp>
    <dsp:sp modelId="{8A542AD9-8802-41FA-853F-51E3A49230D1}">
      <dsp:nvSpPr>
        <dsp:cNvPr id="0" name=""/>
        <dsp:cNvSpPr/>
      </dsp:nvSpPr>
      <dsp:spPr>
        <a:xfrm>
          <a:off x="4921513" y="1008115"/>
          <a:ext cx="891207" cy="7678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19638F9-AF7E-42FB-AB52-D3094F092785}">
      <dsp:nvSpPr>
        <dsp:cNvPr id="0" name=""/>
        <dsp:cNvSpPr/>
      </dsp:nvSpPr>
      <dsp:spPr>
        <a:xfrm>
          <a:off x="3482370" y="-91685"/>
          <a:ext cx="2330074" cy="194369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Единая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Служба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Техподдержки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61647" y="224700"/>
        <a:ext cx="1571520" cy="1310925"/>
      </dsp:txXfrm>
    </dsp:sp>
    <dsp:sp modelId="{F37CC78A-D17E-4854-9702-CA0CAA6A4082}">
      <dsp:nvSpPr>
        <dsp:cNvPr id="0" name=""/>
        <dsp:cNvSpPr/>
      </dsp:nvSpPr>
      <dsp:spPr>
        <a:xfrm>
          <a:off x="3265327" y="4104459"/>
          <a:ext cx="891207" cy="7678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6F862A-A9F0-48DA-A0C4-05AA77C1C436}">
      <dsp:nvSpPr>
        <dsp:cNvPr id="0" name=""/>
        <dsp:cNvSpPr/>
      </dsp:nvSpPr>
      <dsp:spPr>
        <a:xfrm>
          <a:off x="5364077" y="936106"/>
          <a:ext cx="2334545" cy="19687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Служба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Развития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Региона 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46113" y="1258281"/>
        <a:ext cx="1570473" cy="1324397"/>
      </dsp:txXfrm>
    </dsp:sp>
    <dsp:sp modelId="{AA9E6776-0F39-46EE-BAB9-CC1396AD3995}">
      <dsp:nvSpPr>
        <dsp:cNvPr id="0" name=""/>
        <dsp:cNvSpPr/>
      </dsp:nvSpPr>
      <dsp:spPr>
        <a:xfrm>
          <a:off x="2257213" y="2664296"/>
          <a:ext cx="891207" cy="7678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97E747-FA28-4680-80A0-73379DC07019}">
      <dsp:nvSpPr>
        <dsp:cNvPr id="0" name=""/>
        <dsp:cNvSpPr/>
      </dsp:nvSpPr>
      <dsp:spPr>
        <a:xfrm>
          <a:off x="1580109" y="3096347"/>
          <a:ext cx="2376666" cy="19801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Информационноаналитический</a:t>
          </a:r>
          <a:endParaRPr lang="ru-RU" sz="16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блок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966736" y="3418462"/>
        <a:ext cx="1603412" cy="1335871"/>
      </dsp:txXfrm>
    </dsp:sp>
    <dsp:sp modelId="{E81C3A8D-015B-48E0-9BBB-9CB5197B1EBB}">
      <dsp:nvSpPr>
        <dsp:cNvPr id="0" name=""/>
        <dsp:cNvSpPr/>
      </dsp:nvSpPr>
      <dsp:spPr>
        <a:xfrm>
          <a:off x="5281546" y="4104453"/>
          <a:ext cx="891207" cy="76789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41E5977-736E-4A08-A1C8-D0EDC28914E0}">
      <dsp:nvSpPr>
        <dsp:cNvPr id="0" name=""/>
        <dsp:cNvSpPr/>
      </dsp:nvSpPr>
      <dsp:spPr>
        <a:xfrm>
          <a:off x="3563892" y="4080043"/>
          <a:ext cx="2220455" cy="177228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Многоцелевые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проекты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17710" y="4362447"/>
        <a:ext cx="1512819" cy="1207473"/>
      </dsp:txXfrm>
    </dsp:sp>
    <dsp:sp modelId="{2E70BDEF-45D8-4165-B05E-D27228C01BD9}">
      <dsp:nvSpPr>
        <dsp:cNvPr id="0" name=""/>
        <dsp:cNvSpPr/>
      </dsp:nvSpPr>
      <dsp:spPr>
        <a:xfrm>
          <a:off x="0" y="5506367"/>
          <a:ext cx="45718" cy="254272"/>
        </a:xfrm>
        <a:prstGeom prst="borderCallout1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D4621B2-FF8F-4F8E-8DE4-630CC0914FC2}">
      <dsp:nvSpPr>
        <dsp:cNvPr id="0" name=""/>
        <dsp:cNvSpPr/>
      </dsp:nvSpPr>
      <dsp:spPr>
        <a:xfrm>
          <a:off x="5407467" y="3048249"/>
          <a:ext cx="2282920" cy="190832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Диспетчерский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центр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79447" y="3359192"/>
        <a:ext cx="1538960" cy="1286441"/>
      </dsp:txXfrm>
    </dsp:sp>
    <dsp:sp modelId="{940CE6E6-6F99-41D5-BF71-57784E9CC3D7}">
      <dsp:nvSpPr>
        <dsp:cNvPr id="0" name=""/>
        <dsp:cNvSpPr/>
      </dsp:nvSpPr>
      <dsp:spPr>
        <a:xfrm>
          <a:off x="1501529" y="894306"/>
          <a:ext cx="2444707" cy="20523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0705" y="1229413"/>
        <a:ext cx="1646355" cy="138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DAF1-3605-4328-8EEA-76662DB3F9EA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5270-3520-4CFE-851A-50FAF911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53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F9A35-2888-40FD-B199-0DB385A8D588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75B4-71E3-49A7-9D84-18297CC4A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674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/>
              <a:t>Все больше информационных технологий приходит в медицину и  </a:t>
            </a:r>
            <a:r>
              <a:rPr lang="ru-RU" sz="1400" b="1" dirty="0" smtClean="0"/>
              <a:t>здравоохранение вынуждено меняться под натиском этих инноваций</a:t>
            </a:r>
            <a:r>
              <a:rPr lang="ru-RU" sz="140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/>
              <a:t>Визуально процессы, которые происходят</a:t>
            </a:r>
            <a:r>
              <a:rPr lang="ru-RU" sz="1400" baseline="0" dirty="0" smtClean="0"/>
              <a:t> при информатизации можно представить в виде </a:t>
            </a:r>
            <a:r>
              <a:rPr lang="ru-RU" sz="1400" b="1" baseline="0" dirty="0" smtClean="0"/>
              <a:t>айсберга.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/>
              <a:t>Все</a:t>
            </a:r>
            <a:r>
              <a:rPr lang="ru-RU" sz="1400" baseline="0" dirty="0" smtClean="0"/>
              <a:t> лечебные </a:t>
            </a:r>
            <a:r>
              <a:rPr lang="ru-RU" sz="1400" b="1" baseline="0" dirty="0" smtClean="0"/>
              <a:t>учреждения</a:t>
            </a:r>
            <a:r>
              <a:rPr lang="en-US" sz="1400" b="1" baseline="0" dirty="0" smtClean="0"/>
              <a:t> </a:t>
            </a:r>
            <a:r>
              <a:rPr lang="ru-RU" sz="1400" b="1" baseline="0" dirty="0" smtClean="0"/>
              <a:t> в разной степени погружены в пучину информационных </a:t>
            </a:r>
            <a:r>
              <a:rPr lang="ru-RU" sz="1400" baseline="0" dirty="0" smtClean="0"/>
              <a:t>технологий.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aseline="0" dirty="0" smtClean="0"/>
              <a:t>Но все </a:t>
            </a:r>
            <a:r>
              <a:rPr lang="ru-RU" sz="1400" b="1" baseline="0" dirty="0" smtClean="0"/>
              <a:t>они нуждаются в  системе различного рода ресурсов</a:t>
            </a:r>
            <a:r>
              <a:rPr lang="ru-RU" sz="1400" baseline="0" dirty="0" smtClean="0"/>
              <a:t>: информационных, методических, образовательных и т.д. И это не могло быть  не учтено в нашей работе.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aseline="0" dirty="0" smtClean="0"/>
              <a:t>Поэтому  в </a:t>
            </a:r>
            <a:r>
              <a:rPr lang="ru-RU" sz="1400" b="1" baseline="0" dirty="0" smtClean="0"/>
              <a:t>основе работы  МИАЦ  с ЛПУ, МЗ заложен  принцип генерирования и распространения различного вида ресурсов</a:t>
            </a:r>
            <a:r>
              <a:rPr lang="ru-RU" sz="1400" baseline="0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aseline="0" dirty="0" smtClean="0"/>
              <a:t>Тема моего сообщения так и называется: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9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связи с деятельностью в МИАЦ созданы структурные</a:t>
            </a:r>
            <a:r>
              <a:rPr lang="ru-RU" sz="1400" baseline="0" dirty="0" smtClean="0"/>
              <a:t> подразделения на организационно-функциональной основе.</a:t>
            </a:r>
          </a:p>
          <a:p>
            <a:r>
              <a:rPr lang="ru-RU" sz="1400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особенно нужен там, где </a:t>
            </a: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при дефиците финансовых</a:t>
            </a:r>
            <a:r>
              <a:rPr lang="ru-RU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ресурсов</a:t>
            </a: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необходима реализация инновационных идей и технологий.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Проекты: 	</a:t>
            </a:r>
            <a:r>
              <a:rPr lang="ru-RU" sz="14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система видеонаблюдения для лечебно-профилактических учреждений;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Удаленный мониторинг больных сахарным диабетом (сердечно-сосудистыми</a:t>
            </a:r>
            <a:r>
              <a:rPr lang="ru-RU" sz="14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заболеваниями, беременных, и т.п.).</a:t>
            </a:r>
            <a:endPara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 связи с деятельностью в МИАЦ созданы структурные</a:t>
            </a:r>
            <a:r>
              <a:rPr lang="ru-RU" sz="1400" baseline="0" dirty="0" smtClean="0"/>
              <a:t> подразделения на организационно-функциональной основе.</a:t>
            </a:r>
          </a:p>
          <a:p>
            <a:r>
              <a:rPr lang="ru-RU" sz="1400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1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особенно нужен там, где </a:t>
            </a: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при дефиците финансовых</a:t>
            </a:r>
            <a:r>
              <a:rPr lang="ru-RU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ресурсов</a:t>
            </a: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необходима реализация инновационных идей и технологий.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Проекты: 	</a:t>
            </a:r>
            <a:r>
              <a:rPr lang="ru-RU" sz="14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система видеонаблюдения для лечебно-профилактических учреждений;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Удаленный мониторинг больных сахарным диабетом (сердечно-сосудистыми</a:t>
            </a:r>
            <a:r>
              <a:rPr lang="ru-RU" sz="14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заболеваниями, беременных, и т.п.).</a:t>
            </a:r>
            <a:endParaRPr lang="ru-RU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2EC6E-2E73-450E-9CF5-135D69B7F22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7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/>
              <a:t>Я</a:t>
            </a:r>
            <a:r>
              <a:rPr lang="ru-RU" sz="1400" b="1" baseline="0" dirty="0" smtClean="0"/>
              <a:t> не буду на них подробно останавливаться Сегодня о них уже говорили. </a:t>
            </a:r>
            <a:r>
              <a:rPr lang="ru-RU" sz="1400" baseline="0" dirty="0" smtClean="0"/>
              <a:t>Хочу сказать лишь что основная масса проблем кроется не столько в недостатке средств (ресурсов), а носит организационных характер. Будь то на уровне ЛПУ или региона, в управлении или программно-техническом обеспечении. Повторюсь что из всех проблем самая главная это отсутствие команды.</a:t>
            </a:r>
            <a:endParaRPr lang="ru-RU" sz="1400" dirty="0" smtClean="0"/>
          </a:p>
          <a:p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9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baseline="0" dirty="0" smtClean="0"/>
              <a:t>Из проблем в ЛПУ вытекаю и задачи, которые необходимо решать</a:t>
            </a:r>
            <a:r>
              <a:rPr lang="ru-RU" sz="14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/>
              <a:t>Хочу сделать акцент на 3 задаче она представляется наиболее актуальной сегодня т.к. зачастую можно встретить ситуацию когда имеется программно-техническое обеспечение.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/>
              <a:t>Хочу сказать все эти задачи </a:t>
            </a:r>
            <a:r>
              <a:rPr lang="ru-RU" sz="1400" b="1" baseline="0" dirty="0" smtClean="0"/>
              <a:t>– зона ответственности ЛПУ</a:t>
            </a:r>
            <a:r>
              <a:rPr lang="ru-RU" sz="1400" baseline="0" dirty="0" smtClean="0"/>
              <a:t>.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E1A1A-97CE-4C90-B007-C82904D5F2C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aseline="0" dirty="0" smtClean="0"/>
              <a:t>Если брать </a:t>
            </a:r>
            <a:r>
              <a:rPr lang="ru-RU" sz="1400" b="1" baseline="0" dirty="0" smtClean="0"/>
              <a:t>в масштабе создания ЕГИСЗ важна командная работа  всех субъектов  информатизации</a:t>
            </a:r>
            <a:r>
              <a:rPr lang="ru-RU" sz="1400" baseline="0" dirty="0" smtClean="0"/>
              <a:t>.  От местных партнеров до федерального уровня. И это самое важное для всех. Сегодня продвижение вперед невозможно в одиночку. Если присмотреться к структуре этой схемы, то она полностью соответствует структуре «Кластера»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baseline="0" dirty="0" smtClean="0"/>
              <a:t> Такая работа подразумевает  единые задачи , единые подходы и стандарты Единое понимание проблем и принципов работы!!! Работа в едином </a:t>
            </a:r>
            <a:r>
              <a:rPr lang="ru-RU" sz="1400" b="1" baseline="0" dirty="0" err="1" smtClean="0"/>
              <a:t>информ</a:t>
            </a:r>
            <a:r>
              <a:rPr lang="ru-RU" sz="1400" b="1" baseline="0" dirty="0" smtClean="0"/>
              <a:t>. пространстве!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baseline="0" dirty="0" smtClean="0"/>
              <a:t>Для ЛПУ – это возможность получить ответы на множество вопросов</a:t>
            </a:r>
            <a:r>
              <a:rPr lang="ru-RU" sz="1400" baseline="0" dirty="0" smtClean="0"/>
              <a:t>, методическую и практическую помощь. Как выбрать ИС?, как ее развивать, стоит ли ее менять? Как интегрироваться в единую сеть? Как организовать  службу </a:t>
            </a:r>
            <a:r>
              <a:rPr lang="en-US" sz="1400" baseline="0" dirty="0" smtClean="0"/>
              <a:t>IT</a:t>
            </a:r>
            <a:r>
              <a:rPr lang="ru-RU" sz="1400" baseline="0" dirty="0" smtClean="0"/>
              <a:t>? и т.д.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baseline="0" dirty="0" smtClean="0"/>
              <a:t>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5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/>
              <a:t>Какие  ресурсы  МИАЦ может предложить?</a:t>
            </a:r>
            <a:r>
              <a:rPr lang="ru-RU" sz="1400" dirty="0" smtClean="0"/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aseline="0" dirty="0" smtClean="0"/>
              <a:t>Перед Вами перечень ресурсов которые предоставляются МИАЦ для ЛПУ в большей или меньшей степени и объеме. 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5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sz="1400" baseline="0" dirty="0" smtClean="0"/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К настоящему времени Диспетчерской службой МИАЦ :</a:t>
            </a:r>
          </a:p>
          <a:p>
            <a:pPr indent="-171756">
              <a:buFontTx/>
              <a:buChar char="-"/>
            </a:pPr>
            <a:r>
              <a:rPr lang="ru-RU" baseline="0" dirty="0" smtClean="0"/>
              <a:t>определен перечень МО</a:t>
            </a:r>
            <a:r>
              <a:rPr lang="ru-RU" dirty="0"/>
              <a:t> Самарской области, работающих в системе ОМС и имеющих на оснащении </a:t>
            </a:r>
            <a:r>
              <a:rPr lang="ru-RU" dirty="0" err="1"/>
              <a:t>томографическое</a:t>
            </a:r>
            <a:r>
              <a:rPr lang="ru-RU" dirty="0"/>
              <a:t> оборудование;</a:t>
            </a:r>
          </a:p>
          <a:p>
            <a:r>
              <a:rPr lang="ru-RU" baseline="0" dirty="0" smtClean="0"/>
              <a:t>- сформирован сводный каталог томографического оборудования;</a:t>
            </a:r>
          </a:p>
          <a:p>
            <a:pPr indent="-171756">
              <a:buFontTx/>
              <a:buChar char="-"/>
            </a:pPr>
            <a:r>
              <a:rPr lang="ru-RU" baseline="0" dirty="0" smtClean="0"/>
              <a:t>определена готовность МО</a:t>
            </a:r>
            <a:r>
              <a:rPr lang="ru-RU" dirty="0"/>
              <a:t>, имеющих на оснащении </a:t>
            </a:r>
            <a:r>
              <a:rPr lang="ru-RU" dirty="0" err="1"/>
              <a:t>томографическое</a:t>
            </a:r>
            <a:r>
              <a:rPr lang="ru-RU" dirty="0"/>
              <a:t> оборудование, к созданию ЛАМИ. Сегодня в 7 </a:t>
            </a:r>
            <a:r>
              <a:rPr lang="ru-RU" baseline="0" dirty="0" smtClean="0"/>
              <a:t>ГБУЗ, имеющих МРТ, созданы ЛАМИ;</a:t>
            </a:r>
          </a:p>
          <a:p>
            <a:r>
              <a:rPr lang="ru-RU" baseline="0" dirty="0" smtClean="0"/>
              <a:t>- разработаны технические требования для развития функциональных возможностей АС «Диспетчерский пункт»;</a:t>
            </a:r>
          </a:p>
          <a:p>
            <a:r>
              <a:rPr lang="ru-RU" baseline="0" dirty="0" smtClean="0"/>
              <a:t>- модернизировано программное обеспечение </a:t>
            </a:r>
            <a:r>
              <a:rPr lang="ru-RU" dirty="0"/>
              <a:t>АС «Поликлиника» и АИС «ИМЦ: Поликлиника» для составления расписания записи на МРТ в 12 медицинских организациях, имеющих МРТ;</a:t>
            </a:r>
            <a:endParaRPr lang="ru-RU" baseline="0" dirty="0" smtClean="0"/>
          </a:p>
          <a:p>
            <a:pPr indent="-171756">
              <a:buFontTx/>
              <a:buChar char="-"/>
            </a:pPr>
            <a:r>
              <a:rPr lang="ru-RU" baseline="0" dirty="0" smtClean="0"/>
              <a:t>организована у</a:t>
            </a:r>
            <a:r>
              <a:rPr lang="ru-RU" dirty="0"/>
              <a:t>даленная запись на диагностическое исследование (в частности, на МРТ) через АС «Диспетчерский пункт»;</a:t>
            </a:r>
          </a:p>
          <a:p>
            <a:pPr indent="-171756">
              <a:buFontTx/>
              <a:buChar char="-"/>
            </a:pPr>
            <a:r>
              <a:rPr lang="ru-RU" dirty="0"/>
              <a:t>проведен анализ данных о проведенных </a:t>
            </a:r>
            <a:r>
              <a:rPr lang="ru-RU" dirty="0" err="1"/>
              <a:t>томографических</a:t>
            </a:r>
            <a:r>
              <a:rPr lang="ru-RU" dirty="0"/>
              <a:t> исследованиях и листах ожидания;</a:t>
            </a:r>
          </a:p>
          <a:p>
            <a:r>
              <a:rPr lang="ru-RU" dirty="0"/>
              <a:t> - подготовлены предложения по диспетчеризации потоков пациентов на МРТ.</a:t>
            </a:r>
          </a:p>
          <a:p>
            <a:endParaRPr lang="ru-RU" dirty="0"/>
          </a:p>
          <a:p>
            <a:pPr>
              <a:buClr>
                <a:srgbClr val="FF0000"/>
              </a:buClr>
            </a:pPr>
            <a:r>
              <a:rPr lang="ru-RU" b="1" dirty="0"/>
              <a:t>Для развития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диспетчерско-логистического направления работы необходимо: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разработать нормативно-правовую базу для проведения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томографических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исследований: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	- плановое задание на проведение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томографических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исследований;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- порядок направления на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томографические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исследования;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 smtClean="0"/>
              <a:t>- </a:t>
            </a:r>
            <a:r>
              <a:rPr lang="ru-RU" dirty="0"/>
              <a:t>регулярный мониторинг проводимых </a:t>
            </a:r>
            <a:r>
              <a:rPr lang="ru-RU" dirty="0" err="1"/>
              <a:t>томографических</a:t>
            </a:r>
            <a:r>
              <a:rPr lang="ru-RU" dirty="0"/>
              <a:t> исследований, эффективности использования томографического </a:t>
            </a:r>
            <a:r>
              <a:rPr lang="ru-RU" dirty="0" smtClean="0"/>
              <a:t>оборудования (в разработке);</a:t>
            </a:r>
            <a:endParaRPr lang="ru-RU" dirty="0"/>
          </a:p>
          <a:p>
            <a:pPr lvl="0"/>
            <a:r>
              <a:rPr lang="ru-RU" dirty="0"/>
              <a:t>- </a:t>
            </a:r>
            <a:r>
              <a:rPr lang="ru-RU" dirty="0" smtClean="0"/>
              <a:t>ведение </a:t>
            </a:r>
            <a:r>
              <a:rPr lang="ru-RU" dirty="0"/>
              <a:t>регионального листа ожидания;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синхронизация данных по </a:t>
            </a:r>
            <a:r>
              <a:rPr lang="ru-RU" dirty="0" err="1"/>
              <a:t>томографическому</a:t>
            </a:r>
            <a:r>
              <a:rPr lang="ru-RU" dirty="0"/>
              <a:t> оборудованию в АС «Паспорт МУ» и сводного каталога томографического оборудования;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расширение сводного каталога томографического оборудования в части диагностических возможностей аппаратов;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подготовка предложений по обновлению парка томографического оборудования с учетом годовых норм износа;</a:t>
            </a:r>
          </a:p>
          <a:p>
            <a:pPr lvl="0"/>
            <a:r>
              <a:rPr lang="ru-RU" dirty="0" smtClean="0"/>
              <a:t>- </a:t>
            </a:r>
            <a:r>
              <a:rPr lang="ru-RU" dirty="0"/>
              <a:t>создание Центра компетенций по описанию снимков, получаемых с томографического оборудования, и получению телемедицинских </a:t>
            </a:r>
            <a:r>
              <a:rPr lang="ru-RU" dirty="0" smtClean="0"/>
              <a:t>консультаций (в разработке).  </a:t>
            </a:r>
            <a:endParaRPr lang="ru-RU" dirty="0"/>
          </a:p>
          <a:p>
            <a:pPr>
              <a:buClr>
                <a:srgbClr val="FF0000"/>
              </a:buClr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ОБРАЗОВАТЕЛЬНО-МЕТОДИЧЕСКИЙ ЦЕНТР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Миссия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развитие компетенций у специалистов здравоохранения Самарской области в сфере информационно-коммуникационных технологий и медицинской деятельности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Образовательные семинары для руководителей медицинских организаций: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«Адаптивное управление учреждениями здравоохранения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ИКТ» (очно-заочная форма обучения);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передового опыта внедрения ИКТ в ЛПУ».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Образовательные семинары для ИТ-специалистов медицинских организаций по актуальным вопросам информатизации.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Образовательные семинары для медицинских специалистов по прикладным аспектам использования ИКТ,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 использованием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симуляционных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технологий.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Практические занятия по формированию навыков поиска доказательной информации в сети Интернет и рационального использования ее в клинической практике.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Тренинги для медицинских специалистов на основе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симуляционных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компьютерных программ.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видеолекции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удаленном режиме по тематике, заявленной ЛПУ (организация и проведение).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Курсы по обучению компьютерной грамотности.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Аттестационный тестовый компьютерный контроль знаний и умений врачей.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Предоставление доступа к: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электронным информационным ресурсам,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подписным изданиям;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книжно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-журнальному библиотечному фонду.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демонстрационным версиям информационных систем, эксплуатируемых в региональном здравоохранении;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симуляционным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программам.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Разработка методических и аналитических материалов по вопросам электронного здравоохранения.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Организация лекций приглашенных ведущих специалистов в сфере здравоохранения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Подготовка  рекомендаций ЛПУ по развитию ИКТ на основе проведенной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-самооценки.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75B4-71E3-49A7-9D84-18297CC4A1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2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1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4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8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2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2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9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221F-E143-4276-AF73-E86137663B0C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27EE-998D-4BBF-89BB-F7D912190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www.google.ru/url?sa=i&amp;rct=j&amp;q=&amp;esrc=s&amp;frm=1&amp;source=images&amp;cd=&amp;cad=rja&amp;docid=jxLNXU0XvNqygM&amp;tbnid=f10uNSoM50WdIM:&amp;ved=0CAUQjRw&amp;url=http://www.chelsi.ru/2011/07/&amp;ei=Fy6PUv-WEKnK4ATtz4G4DQ&amp;bvm=bv.56988011,d.bGE&amp;psig=AFQjCNFhWuS6DAWfco10Ob3k3XTJCFaJ1g&amp;ust=13852002001777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dlan.samar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jpe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07211" y="3680530"/>
            <a:ext cx="9001000" cy="2575658"/>
            <a:chOff x="323528" y="764704"/>
            <a:chExt cx="9001000" cy="2952328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259632" y="764704"/>
              <a:ext cx="8064896" cy="29523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3600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                  </a:t>
              </a:r>
            </a:p>
            <a:p>
              <a:pPr algn="l"/>
              <a:endPara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  <a:p>
              <a:pPr algn="r"/>
              <a:r>
                <a:rPr lang="ru-RU" sz="4000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«ресурсная лаборатория» здравоохранения </a:t>
              </a:r>
            </a:p>
            <a:p>
              <a:pPr algn="r"/>
              <a:r>
                <a:rPr lang="ru-RU" sz="4000" dirty="0" smtClean="0">
                  <a:solidFill>
                    <a:schemeClr val="tx2">
                      <a:lumMod val="75000"/>
                    </a:schemeClr>
                  </a:solidFill>
                  <a:latin typeface="Arial Black" panose="020B0A04020102020204" pitchFamily="34" charset="0"/>
                </a:rPr>
                <a:t>региона </a:t>
              </a:r>
              <a:endParaRPr lang="ru-RU" sz="4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23528" y="802745"/>
              <a:ext cx="4244981" cy="1350619"/>
              <a:chOff x="323528" y="675561"/>
              <a:chExt cx="4244981" cy="1350619"/>
            </a:xfrm>
          </p:grpSpPr>
          <p:pic>
            <p:nvPicPr>
              <p:cNvPr id="9" name="Picture 9" descr="МИАЦ - Главная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23" t="13668" r="-1" b="40305"/>
              <a:stretch/>
            </p:blipFill>
            <p:spPr bwMode="auto">
              <a:xfrm>
                <a:off x="2336261" y="906430"/>
                <a:ext cx="2232248" cy="607406"/>
              </a:xfrm>
              <a:prstGeom prst="rect">
                <a:avLst/>
              </a:prstGeom>
              <a:no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МИАЦ - Главная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138" r="71592" b="13850"/>
              <a:stretch/>
            </p:blipFill>
            <p:spPr bwMode="auto">
              <a:xfrm>
                <a:off x="323528" y="675561"/>
                <a:ext cx="1542120" cy="1350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0" y="6256188"/>
            <a:ext cx="266159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 </a:t>
            </a:r>
          </a:p>
          <a:p>
            <a:pPr algn="l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С.Г. Сорокин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40424" y="6497960"/>
            <a:ext cx="15837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 2013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10469"/>
            <a:ext cx="2123728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       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4" y="0"/>
            <a:ext cx="9156204" cy="368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68375" y="44624"/>
            <a:ext cx="8172450" cy="719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ресурсной лаборатории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МИАЦ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2915816" y="1163902"/>
            <a:ext cx="6120680" cy="896946"/>
          </a:xfrm>
          <a:prstGeom prst="homePlate">
            <a:avLst/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Поддержка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информационное сопровождение сайта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МЗ СО, МИАЦ,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 «Здоровый образ жизни», ИС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Самздравпортал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915816" y="2204864"/>
            <a:ext cx="6120680" cy="936104"/>
          </a:xfrm>
          <a:prstGeom prst="homePlate">
            <a:avLst>
              <a:gd name="adj" fmla="val 44217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Ежемесячное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электронное приложение к «Информационному вестнику здравоохранения Самарской области»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Электронное здравоохранение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15816" y="3356992"/>
            <a:ext cx="6120680" cy="574340"/>
          </a:xfrm>
          <a:prstGeom prst="homePlate">
            <a:avLst>
              <a:gd name="adj" fmla="val 72112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Еженедельный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информационный листок «Новости информатизации здравоохранения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915816" y="4149079"/>
            <a:ext cx="6120680" cy="1440161"/>
          </a:xfrm>
          <a:prstGeom prst="homePlate">
            <a:avLst>
              <a:gd name="adj" fmla="val 29783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Передача  данных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ЛПУ для: 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регистра медицинского и фармацевтического персонала;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сервиса «Паспорт 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</a:p>
          <a:p>
            <a:pPr marL="285750" indent="-285750">
              <a:buClr>
                <a:srgbClr val="FF0000"/>
              </a:buCl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сервиса АХД;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915816" y="5772368"/>
            <a:ext cx="6102424" cy="969000"/>
          </a:xfrm>
          <a:prstGeom prst="homePlate">
            <a:avLst>
              <a:gd name="adj" fmla="val 37434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участников системы ЛЛО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НСИ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сведениями о лицах, имеющих право на получение льготных лекарственных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препаратов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1061" y="2492896"/>
            <a:ext cx="2772747" cy="2314752"/>
            <a:chOff x="1580109" y="3096347"/>
            <a:chExt cx="2376666" cy="19801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Шестиугольник 23"/>
            <p:cNvSpPr/>
            <p:nvPr/>
          </p:nvSpPr>
          <p:spPr>
            <a:xfrm>
              <a:off x="1580109" y="3096347"/>
              <a:ext cx="2376666" cy="1980101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1734791" y="3546805"/>
              <a:ext cx="2098542" cy="133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Информационно-аналитический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блок</a:t>
              </a:r>
              <a:endParaRPr lang="ru-RU" sz="2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05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68375" y="44624"/>
            <a:ext cx="8172450" cy="719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ресурсной лаборатории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МИАЦ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9" name="Picture 9" descr="МИАЦ - 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2915816" y="1196752"/>
            <a:ext cx="6120680" cy="576064"/>
          </a:xfrm>
          <a:prstGeom prst="homePlate">
            <a:avLst>
              <a:gd name="adj" fmla="val 46325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Верстка и корректировка ежегодного государственного доклада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915816" y="1916832"/>
            <a:ext cx="6120680" cy="432048"/>
          </a:xfrm>
          <a:prstGeom prst="homePlate">
            <a:avLst>
              <a:gd name="adj" fmla="val 58010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Ведомственные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медицинские статистические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отчеты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15816" y="2482994"/>
            <a:ext cx="6120680" cy="441950"/>
          </a:xfrm>
          <a:prstGeom prst="homePlate">
            <a:avLst>
              <a:gd name="adj" fmla="val 61046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тчеты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мониторинги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запросы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915816" y="3068960"/>
            <a:ext cx="6120680" cy="432049"/>
          </a:xfrm>
          <a:prstGeom prst="homePlate">
            <a:avLst>
              <a:gd name="adj" fmla="val 66316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Видеоселектор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IT-специалистов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(пятница, 11:00)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2915816" y="6237312"/>
            <a:ext cx="6102424" cy="504056"/>
          </a:xfrm>
          <a:prstGeom prst="homePlate">
            <a:avLst>
              <a:gd name="adj" fmla="val 53181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Создается музей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истории развития информатизации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915816" y="3645024"/>
            <a:ext cx="6120680" cy="432048"/>
          </a:xfrm>
          <a:prstGeom prst="homePlate">
            <a:avLst>
              <a:gd name="adj" fmla="val 72195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 IT-специалиста (ежеквартально)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2915816" y="4221088"/>
            <a:ext cx="6120680" cy="442544"/>
          </a:xfrm>
          <a:prstGeom prst="homePlate">
            <a:avLst>
              <a:gd name="adj" fmla="val 73681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Онлайн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консультации экспертов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МИАЦ (на сайте МИАЦ)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915816" y="4869159"/>
            <a:ext cx="6120680" cy="576065"/>
          </a:xfrm>
          <a:prstGeom prst="homePlate">
            <a:avLst>
              <a:gd name="adj" fmla="val 67576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приемке централизованно разрабатываемых и внедряемых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915816" y="5589240"/>
            <a:ext cx="6120680" cy="504057"/>
          </a:xfrm>
          <a:prstGeom prst="homePlate">
            <a:avLst>
              <a:gd name="adj" fmla="val 65057"/>
            </a:avLst>
          </a:prstGeom>
          <a:noFill/>
          <a:ln>
            <a:solidFill>
              <a:srgbClr val="61BF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истема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контроля индикативных показателей ЛПУ в части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ИТ (на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сайте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МИАЦ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1061" y="2492896"/>
            <a:ext cx="2772747" cy="2314752"/>
            <a:chOff x="1580109" y="3096347"/>
            <a:chExt cx="2376666" cy="19801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Шестиугольник 24"/>
            <p:cNvSpPr/>
            <p:nvPr/>
          </p:nvSpPr>
          <p:spPr>
            <a:xfrm>
              <a:off x="1580109" y="3096347"/>
              <a:ext cx="2376666" cy="1980101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500106"/>
                <a:satOff val="-6752"/>
                <a:lumOff val="-1098"/>
                <a:alphaOff val="0"/>
              </a:schemeClr>
            </a:fillRef>
            <a:effectRef idx="2">
              <a:schemeClr val="accent3">
                <a:hueOff val="4500106"/>
                <a:satOff val="-6752"/>
                <a:lumOff val="-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4"/>
            <p:cNvSpPr/>
            <p:nvPr/>
          </p:nvSpPr>
          <p:spPr>
            <a:xfrm>
              <a:off x="1734791" y="3546805"/>
              <a:ext cx="2098542" cy="133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Информационно-аналитический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блок</a:t>
              </a:r>
              <a:endParaRPr lang="ru-RU" sz="2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66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3347864" y="1196752"/>
            <a:ext cx="5533394" cy="424157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Образовательные семинары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347864" y="3061069"/>
            <a:ext cx="5533394" cy="479332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Вебинары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видеолекции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359086" y="5005285"/>
            <a:ext cx="5522172" cy="818440"/>
          </a:xfrm>
          <a:prstGeom prst="homePlate">
            <a:avLst>
              <a:gd name="adj" fmla="val 3293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Разработка методических и аналитических материалов по вопросам электронного здравоохранения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347864" y="6013398"/>
            <a:ext cx="5544616" cy="648071"/>
          </a:xfrm>
          <a:prstGeom prst="homePlate">
            <a:avLst>
              <a:gd name="adj" fmla="val 4591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Организация лекций приглашенных ведущих специалистов в сфере здравоохранения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68374" y="44624"/>
            <a:ext cx="8175626" cy="71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«ресурсной лаборатории» МИАЦ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347864" y="1772816"/>
            <a:ext cx="5533394" cy="424157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Практические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занятия по доказательной медицине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3347864" y="2340989"/>
            <a:ext cx="5533394" cy="557802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Тренинги для медицинских специалистов на основе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симуляционных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компьютерных программ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3347864" y="3709141"/>
            <a:ext cx="5533394" cy="479332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Курсы по обучению компьютерной грамотности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3359086" y="4357213"/>
            <a:ext cx="5533394" cy="479332"/>
          </a:xfrm>
          <a:prstGeom prst="homePlat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Аттестационный тестовый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контроль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190" y="3940021"/>
            <a:ext cx="2879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компетенций у специалистов здравоохранения Самарской области в сфере информационно-коммуникационных технологий и медицинской деятельности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16190" y="1408830"/>
            <a:ext cx="2768069" cy="2237224"/>
            <a:chOff x="1501529" y="894306"/>
            <a:chExt cx="2444707" cy="20523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Шестиугольник 18"/>
            <p:cNvSpPr/>
            <p:nvPr/>
          </p:nvSpPr>
          <p:spPr>
            <a:xfrm>
              <a:off x="1501529" y="894306"/>
              <a:ext cx="2444707" cy="2052328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4"/>
            <p:cNvSpPr/>
            <p:nvPr/>
          </p:nvSpPr>
          <p:spPr>
            <a:xfrm>
              <a:off x="1596328" y="1294267"/>
              <a:ext cx="2225865" cy="13821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Образовательно-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методический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</a:t>
              </a:r>
              <a:endParaRPr lang="ru-RU" sz="2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3314"/>
            <a:ext cx="7992888" cy="5293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Многоцелевые проекты МИАЦ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8998" y="1556792"/>
            <a:ext cx="8210971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Конкурсы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(04.12.13 первый финал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«Лучшие в электронном здравоохранении»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самооценки ЛПУ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контроля ЛПУ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Информационный Совет МИАЦ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1" y="5013176"/>
            <a:ext cx="3012541" cy="18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3314"/>
            <a:ext cx="7992888" cy="5293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Площадка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Start-up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31912" y="1392560"/>
            <a:ext cx="8488560" cy="1748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Font typeface="Arial" pitchFamily="34" charset="0"/>
              <a:buAutoNum type="arabicPeriod"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591" y="1288363"/>
            <a:ext cx="1698252" cy="7272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МЗСО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2552" y="1437069"/>
            <a:ext cx="2546861" cy="101370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Межведомственный экспертный совет в сфере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медицины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059832" y="1943921"/>
            <a:ext cx="468052" cy="223902"/>
          </a:xfrm>
          <a:prstGeom prst="left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5382" y="5056837"/>
            <a:ext cx="2739561" cy="71987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 привлечение «Бизнес-ангелов»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4294" y="5954679"/>
            <a:ext cx="2739561" cy="7898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инвестиционных средств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8809540">
            <a:off x="5636481" y="5797800"/>
            <a:ext cx="193514" cy="386134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008959" y="4754142"/>
            <a:ext cx="201418" cy="281604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280655" flipV="1">
            <a:off x="6188234" y="2434073"/>
            <a:ext cx="556356" cy="237764"/>
          </a:xfrm>
          <a:prstGeom prst="left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2" y="1873988"/>
            <a:ext cx="1698252" cy="7272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МИАЦ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97337" y="3636395"/>
            <a:ext cx="2315652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фонд Самарской области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18033538" flipV="1">
            <a:off x="4197769" y="2998577"/>
            <a:ext cx="1059369" cy="239193"/>
          </a:xfrm>
          <a:prstGeom prst="left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2" y="5019692"/>
            <a:ext cx="1930267" cy="18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data:image/jpeg;base64,/9j/4AAQSkZJRgABAQAAAQABAAD/2wCEAAkGBg8SEBAQEBAPDw8QDw8QDw8PEA8PDw8QFRAVFBQQFBIXHCYeFxkjGRQUHy8gIycpLCwsFR4xNTAqNSYrLCkBCQoKDgwOGg8PGCkcHBwpKSksKSkpKSkpKSkpLCkpLCkpKSkpKSksKSkpKSkpKSkpKSkpLCksKSksKSkpLCkpKf/AABEIANsA5gMBIgACEQEDEQH/xAAcAAABBQEBAQAAAAAAAAAAAAADAAIEBQYBBwj/xAA/EAABAwIDBAYIAwgCAwEAAAABAAIDBBEFEiEGMUFREyJhcZGxIzJSYnKBocEHc7IUJDNCY4Ki4ZLRo/DxNP/EABgBAAMBAQAAAAAAAAAAAAAAAAECAwAE/8QAIREBAQACAwEBAAIDAAAAAAAAAAECEQMhMRJBEzJRgcH/2gAMAwEAAhEDEQA/APcEklwlZnUlXuxUE6bk9lcCl+oOqmpIQkFrprpwjsB0lFNUiQVAdpxC2x0MkkkiBJJJLMSSSSzEuOcALncoWJ4o2EC4zOO5u75kqBUYy2SEEdV2cNc3loT4aJLlIaY2rX9tanCoCzzKhFbUlL9m+V/nQzUgKtbVmyA+co/YfK7iqWuNuKKqCim9KztNvor9Njdls0SSSSYCSSSWYkkklmJJJJZiQqo9R/wu8kVDqB1H/C7yQrMlHNoEZk6hRO0CK1y5pXRpcwVJypOlKi050RCU+yaPMiJQS+lb2gj6f6Ua6fRH0sfxHyK0vbWdL9JJJXSJJJJZiSJSUPF6jJC88bZR3nRC3UaMtidX0kjncL2b8I3KLA7rWTXFNid1lx27u3VIsmuRWuUZrkRjk+y6TWnRCc5OadEFzkQSKA+mj+L7LSrMYVrOz+4+AWnVePxPP0kkklQjjnAak2HMpkdSx2gcCVVV9VmdYeq36nmo4cp3M8xaFJRKGqzCx9YfUKWnl2SkkkkixLjhcEcwupLMwu4kcnEeBRGlNrm5ZpW8nn66/dNa5cf66VpTHRPJQKZ2iI5ycrpcu0h9LH8SCXJ9C680Y977FGM06SSS6ECSSSWYlRbVTWYxvtOJ8B/tXqyu1s3pWN5Mv4n/AEp8l1ifCdqRzkNr9QuOcgSyct/BcjoWrJEZj1Rw4o3cTY8QdCpkNaOaaULF213VUd70J1YA3eq2fExcAXc4mwaNXE8gEbkEjSbP9ae/ssJ8dFplSbL4dJGwvlGWSS3VO9jeAPartdPHNRDO9koWJVeVuUes76DmiVla2MXOpO5vE/6VC+YucXHUn/2y2WWuhxx2cE8IYKeFE40MpaQ4cFeNdcAjcRdZ9qtsNlu23sm3yVcL+EyiWkkkqEJJJNe8AXJsFmZHauIsmEn8sjQL8Mw4eCq45wtfic0cjHMcwPad4dz5i25YKuw+WN56K72cA49Ydl+K5OSau46MO5poKOZPknWbpsTlabGJ/wAhdSj+0P1DMva82+iX6N8rGSrAUvZ13ST3GrYwSTwBOgHmqKPCpHOb0j3FlxnbHoSOIDit5hUUDYw2FoY0b2jffmb6k9qfCW3smd1E5JJJdSBJJJLMSxO08l6h49kMH+N/utssRiVOZax44B7S7uaBoo8vmlOP0GkomadLe7hcN3C3arQUsVuqxo+WvioGMxlr2yA6eqRwHIp0VSpTrpX15v8AiJiH7HiMcsrHPgmpgxoa7KWuY8kkD+4KC3bekNhF+1GV26INa/uOYGym/jXh5kZSzA6Me+Ij47G/+K0+wOyENLCwuYx07rOfIQCbnc0HkAtZjWlqgpMJx2q9Uso4DudKM0pHY3h87LS7K7CSUlSyqkqZqqVmawfZkfWFjZoW0heFMjLSnmJbkZU7QRxtzOZLbjlYX277blVu21a/SJtvefa4/tCunU4Ko8W2aY+74/Ryb7jc74h902Vy/CY/P6F05ccziSTxKK0qlo6lzXGN4s9psR91bRPUpdqWJDURCaiApgOCm4a+z7cx9VCRqd1nNPaE0vZavEkkldIlQYrX3kLQdG6d54q9e6wJ5AlYurJDs3B5PyJ1UuS6h8JtK6cphsUJrk66ltXQ8ULbqYykaVAjcpcM9k00FS2UQ5Izaa2o0PMJU9RdSmytVJInaUMx3O+RUhR3kWSp6kE5T6w+o5ppS6SEkkkwEs0ymtLM873SO8AdFfVk+RhPHcO8qn3BTzPiq8deOjd3KspprgHmELanEDlc1u+x/wDqr8Fqrxt7guW3t0SdMv8Ai9XWbSR85HPI+EW+69AwGpzU8Dvahid4sC8e/FeuzVkbOEcTfEk3+y9L2Gqs9BTH3Mv/ABcR9k/klBrI5VIZOq9jkUyWBPJGUtiyirCpIqLhef1e2BjfrGejvYuvrbnZaqgrw9oIO8I457C4aQ9paW2WZu9pAd2t/wBIdHPcBWlfHnjc3fdpCzeGS6WO8aHvCTLqmncaCNyM1RYHKQ1OUQJ4KYE5qMBfsOg7gkmUxuxvwhdXQiBikmWJ55i3iVjsbqMsd+RB+q1eP/wD2OYfqsNtC+8Th7pXPy1bjifE/wACjXVVglTngifzYPpp9lZBynFKK1yOx6itKK0owqfBKiukPBVFZJIG+jIB4ki6qJMQq27nh3YWo/Wg+dta2u4Epj6jUEGxGoKyLNoZCSHRuBaLuLQSAN1+xS6XGmu4rfY/DdUVaHjk4bx9+5BkxYZXGMF5AOU7mk/9LPQ13EGx5g6qVHWjLa1lT+Qnw66sdLE54JzNvcHgR2KDW4rZmnWdbcFEnxF8b5MrMzJBqR/KdxuOSHQQOzTZgR+6PcAeV2kHwKlctnk0qcVj9A2Q+vL01z2A2AUDC+qAOFldYxH+5Uh5moH/AJFVRR6fJSvVVnjyPbqqz10ruTg0fIAL0z8LazNRBvsSOHiAV5dthRujqpA7i8uB5gm4W7/CQvEctwQ0ublPAnW6vl/SJz+1eoROUhzbtPcocLlPaOqe5LGrD7Q0osVJ2Qxa7A0nVhyHvCJjzdCs9sm+0rx7RJ+YNlLyqex6nFJdqzVsk8jO3MO4q/oPVVZXwdd7+Rjb4gqmXieKVTy6gdl/qpbnkWtxcB4qLRMu17uTWDxepsDLuYPev4ApoFOf6p7j5IkTbADsHkhn1T8J8lJeNT3DyCaFW9H/AA29ySVH6je5JXniVMxGHPFI3mw+V15vir7xnuXps7rNcfdPkvO9oo2NYeZChzRXiVexst6a3syyttyGbRaFpWT2Jl0qW+zK0juLdfqtS0qM8Vy9FaUZpUcFGaUxUjLdqiS04U6IaIbmprA2Wy9MBUP03xEf5BWeIbH0kpJ6Po3n+aI5D4bvoo2Ai1Qe2N3mFpFXDGXHtPO2V5vtDgNRRhskbzNATZ5cLOiPC9t7e1Ow+pc4AuI+S9EfGCCCAQRYgi4I5ELG1mwkrZC6mlY2Jxv0Ugd6PsaRw7FPLjsu8T4576qsmpc80TjM+OMHLIxjQ4vB3EX3G60tRRfvE9gbfsOUHv0Gv9q5hOyrmPEkz2vLdWtaCG34ON1orJsMOuy5Z/4YTFaQmgodD/EaN3B5JVDEzRepVjB0TxYWDHW7NCvMoRop8mOqpx5bjI7X7Gmqmge2wAJEx45N4tz5fNafBsObDG1jQAGiwAU0NRGNU9nS4CrFnqlVsKsGu6h7k8JWWx52hVBspTl0r3DdGAXf3Py/dWG1NblaVK/C/DnPhqHua4GaWMNJFh0bHFzj42SSbqm9RsqFtm68lFqBeKodynhaP+Jv5q4qg1jbDkqt7P3Nzvbqr/IaKtiMFw5noJj70Y+t1Lw0XePhef8AFNoI7UbzzePoQpGDN1eeTD9U0ngW+o7eHbYeJspU467u9Apm3ewc3D/tHqD13/EUZ4C1pPUb8IXU6IWaB2BJXiTlQ27HD3T5LzDaNpd3WXqawmPYfZz28ibdrTqCoc06V4r2yWxgHSVAG7S/eDZaoLNbPRZKiUW3g3PM7x9NFplzxbL10IzEABGjKaFTqfcuOC7TbknqhRsG/wD0D8t4+oWjWbwo+nb3OH0WkVePxPP0kkly6oR1cuuLizBVp9FJ8DvIrzSEaL0quPopPy3eRXm0O5c3N7F+LyibkRhXHsu081GpKgOJtw0Kios41Le/0bu5QGvXK6uDYna8E2wZSoiZNVsZKR0bbuc2/r23NW9wnGYP4bHx3aLZGubcfILxbaTFBmIa6zzfrA+q3iUHBNo8Pw67mh1ZUyMDnyNuGxE69EHO9bhcjijhKOev17fi2IgAkkAAX1IAVPTbZU9RloYWyudC0SSSuZkjLi4jK2+rt+/dovI8Y2/q6xvRsYIYyQX2JJfY3yknh5qw2Wx50ElRPO98sssORlvVDs9wAOACN3PQk3495ge00LC0hwIBuNxOYg+X0UjBGdR7ueg+Q1VHsm4nBaQneYwT2kyOJK02HxZYQOJaXH56quM3f9I3/qvwxt5W9mY+Cc/WQ9r/ALouCs6zncgB873Tadt5u5xPgtPIy4AXF1JWTJQMUwlsw35HAWDgL6ciOIU9cuhZtpdMY7ZP9mbNMZTI6To22yhrWtDyb9+qjkLWY428EnYAfAhZQLmzxkvS+Ntm6YCjMUWV2VwHPcpMSSHT6Ypz0OmT5FQh+Gn08fef0laRZmhPp4viP6StLdV4/E83Uim3SVCldcuuEpt0GDrj6KT8t/6SvOYl6FXn0Uv5b/0leeRblz8vsW4/EoHQ9yosCN5qo++zyKuieqe5Uuz/AK9Qf6g8lCqzxcyPssHtXtpCM8LHhz2khwG5pG8X4rbVD7Anlr4L58rpM0krvale7xJKphh9elyy+V/Lj0MrQBQsdKGlpkdI8tPvOHHu7FX0uEgau6x5cApkUQAAAACOAjctdQ3zvukyMDcisCYFIpoHPc1jfWe4Nbfdcmw81M8fQmwMQOF0TXAEdA02PxErRnce5QMEw8U9NBBv6KJrCeZA1+t1OBXbJ04r6jYZAWs1FiXEnu3BDw6PryO5Ej5kqddNiiDb24kkrabYq4kEkxXLpErhTbrMj4mLwyD3CsixbGpF2PHuO8isbHwXPyerYIG0Ti2LONC0g+BVjTuuAeYB8RdV+0jb07+4qXh7rxxnmxvkpfqn4sqY6okiFTb0SROQqU+ljPvfYrR5lmIjaRnxtWjzKmBMhMy5mQ8yWZOUS6aSmFy4XLCDiDvRS/lv/SVgIlu693opfy3+SwkShy+q8fgrz1T3FU2zu+oP9a3+IVvKeoe4qo2b3Tn+u79LVFSeLGr9UjmCPEWXgOIQBkkjAbhkj2gneQ3S698rDoe4rwbEtZZO17z4kq3F6TOdLqMIrRwGpPAanwQ4xoFe7G1ETK+kfK9scccwe+R9srQATqpq/gdfs1UwQRTzxmJszi2Nj9JHANvmLN4Cfs2zNV0zec8f6lcfiPtZDWzx9Bn6GBr2h79DK5xBL7ctEvw52fmnrIZWsPQwyNfJIRZmn8oPE9i1neoEvW697uu3QwU4FdjjPCcEwFOCLHpLgK4iBFMJXSmOKFFx+oI5ghYwbz3nzWxJWRlFnuHvO81DkVwQ8abeB/wlLBH3ghP9NqfiIvE7uKjbOu/d4uxtvAlS/VfxdwHVFlQYTqiylPCBB3Wb8bfMK/L1nnHUfE3zCuekTY0uSRnSzqPnXC9PsqRnXDIoxkTTKhttOYhJ6KT8t/ksXGtTWuu1w5gjxCyMU2pafWboQo53tXCJE3qO7iqnZr1Jfz3/AKWq0qHdR3cVWbLG8cn50n2Uz/idWt6jvhd5LwdhvIDzP2Xv1awmOSwucjrAcTYrwZ1FLG9okjfGd9ntLdLW4/NVw/Qq0iR4onOIa0FznGwa0EknkArDZrZaoq3ARtys/mlfcMA425nuXsWy+yFLRgFjc8xHWneAX9zfZHclk2Ny0yuyX4UudaWuuxu8UzT1z+Y7gOwL1KkpmRsbHGxsbGizWNADR8kNhR2q+MkQyytHCcENqeE5DwU8JgTgjAPC4kEkWNJTHFdJTHFAQ3OWXrR6WT4ytJIVnMQ/iu+RUeRTFGqx6N3cVA2aPoB2PkHg5WM3qu7iqvZo+jeOU0n1N1H9Vni+iOqPKo8SNKVSEAlOnzCs+kVVOdCpjJFo1Sc6WZBD04FEp5chuculNIWECYqgxLBWvOYEsf7TfvzWidGhOhS2bNLpiq2hrMpY17CCLZrWd4JuzsPQNMLj1sxfc/zX3rXyU6r6vB2v3jXgRoR3FT+dH+ijKZiOFwzNaJo2ShpDhnF7EcVFFDVR+raVvb1Xf9FdkiqZLNc3o28bG5PzWZaYSwX6gAaBlAAAHyCvIQqrDKTIAFcxFVxTyHYpDAgNRWlViYzURqE0orUwU4JwXAngIwroXE4BJMABQ3FEcgvKQ0CkKzuOOykPAJA0dblzV9KVXzxXUsu1Mao21bXMJBBFlW7Myg/tAB9WbzbdWNfs9G+9szCeLDluq3C8JbSOfa+WUgknXrDS5Uf3tXrTQxlHkKixSAo8sgATwoM+4osLr27lVzYm0vEbTdx324DtVzTQaBCdtehGBFDU5kaIGKmibDyrmRHDF3Itpto5YmmNSsi50aOm2hmFc/Z1O6Jd6FDTbQBSogphyU0RLvRI/IbRW04RWxo/RrojR02w2tRmhdDE4NR0DrQihNaEQBMU4J4CaAnhMDoSXUkQRygvapDkxyU0RHsQHQqa4IbgksMr306hz4cHAgi4KuSFwtCW4j9MlJg88f8ACOZvsP4dxUeWgrJeq60TeOU3cfmtplC4WhJ/HDfbN4bgLY9w14k7z81eQxKQ1oRWtCaYyBcthNjTujRgE6yfRQMiXRo9kgEdADkXciNZKy2mCyLuRFsugI6YEMXciKuhbTbDyLuRESWAwMTg1PAXQixoanBq6E4IgQCcAkF1ECSSSW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data:image/jpeg;base64,/9j/4AAQSkZJRgABAQAAAQABAAD/2wCEAAkGBg8SEBAQEBAPDw8QDw8QDw8PEA8PDw8QFRAVFBQQFBIXHCYeFxkjGRQUHy8gIycpLCwsFR4xNTAqNSYrLCkBCQoKDgwOGg8PGCkcHBwpKSksKSkpKSkpKSkpLCkpLCkpKSkpKSksKSkpKSkpKSkpKSkpLCksKSksKSkpLCkpKf/AABEIANsA5gMBIgACEQEDEQH/xAAcAAABBQEBAQAAAAAAAAAAAAADAAIEBQYBBwj/xAA/EAABAwIDBAYIAwgCAwEAAAABAAIDBBEFEiEGMUFREyJhcZGxIzJSYnKBocEHc7IUJDNCY4Ki4ZLRo/DxNP/EABgBAAMBAQAAAAAAAAAAAAAAAAECAwAE/8QAIREBAQACAwEBAAIDAAAAAAAAAAECEQMhMRJBEzJRgcH/2gAMAwEAAhEDEQA/APcEklwlZnUlXuxUE6bk9lcCl+oOqmpIQkFrprpwjsB0lFNUiQVAdpxC2x0MkkkiBJJJLMSSSSzEuOcALncoWJ4o2EC4zOO5u75kqBUYy2SEEdV2cNc3loT4aJLlIaY2rX9tanCoCzzKhFbUlL9m+V/nQzUgKtbVmyA+co/YfK7iqWuNuKKqCim9KztNvor9Njdls0SSSSYCSSSWYkkklmJJJJZiQqo9R/wu8kVDqB1H/C7yQrMlHNoEZk6hRO0CK1y5pXRpcwVJypOlKi050RCU+yaPMiJQS+lb2gj6f6Ua6fRH0sfxHyK0vbWdL9JJJXSJJJJZiSJSUPF6jJC88bZR3nRC3UaMtidX0kjncL2b8I3KLA7rWTXFNid1lx27u3VIsmuRWuUZrkRjk+y6TWnRCc5OadEFzkQSKA+mj+L7LSrMYVrOz+4+AWnVePxPP0kkklQjjnAak2HMpkdSx2gcCVVV9VmdYeq36nmo4cp3M8xaFJRKGqzCx9YfUKWnl2SkkkkixLjhcEcwupLMwu4kcnEeBRGlNrm5ZpW8nn66/dNa5cf66VpTHRPJQKZ2iI5ycrpcu0h9LH8SCXJ9C680Y977FGM06SSS6ECSSSWYlRbVTWYxvtOJ8B/tXqyu1s3pWN5Mv4n/AEp8l1ifCdqRzkNr9QuOcgSyct/BcjoWrJEZj1Rw4o3cTY8QdCpkNaOaaULF213VUd70J1YA3eq2fExcAXc4mwaNXE8gEbkEjSbP9ae/ssJ8dFplSbL4dJGwvlGWSS3VO9jeAPartdPHNRDO9koWJVeVuUes76DmiVla2MXOpO5vE/6VC+YucXHUn/2y2WWuhxx2cE8IYKeFE40MpaQ4cFeNdcAjcRdZ9qtsNlu23sm3yVcL+EyiWkkkqEJJJNe8AXJsFmZHauIsmEn8sjQL8Mw4eCq45wtfic0cjHMcwPad4dz5i25YKuw+WN56K72cA49Ydl+K5OSau46MO5poKOZPknWbpsTlabGJ/wAhdSj+0P1DMva82+iX6N8rGSrAUvZ13ST3GrYwSTwBOgHmqKPCpHOb0j3FlxnbHoSOIDit5hUUDYw2FoY0b2jffmb6k9qfCW3smd1E5JJJdSBJJJLMSxO08l6h49kMH+N/utssRiVOZax44B7S7uaBoo8vmlOP0GkomadLe7hcN3C3arQUsVuqxo+WvioGMxlr2yA6eqRwHIp0VSpTrpX15v8AiJiH7HiMcsrHPgmpgxoa7KWuY8kkD+4KC3bekNhF+1GV26INa/uOYGym/jXh5kZSzA6Me+Ij47G/+K0+wOyENLCwuYx07rOfIQCbnc0HkAtZjWlqgpMJx2q9Uso4DudKM0pHY3h87LS7K7CSUlSyqkqZqqVmawfZkfWFjZoW0heFMjLSnmJbkZU7QRxtzOZLbjlYX277blVu21a/SJtvefa4/tCunU4Ko8W2aY+74/Ryb7jc74h902Vy/CY/P6F05ccziSTxKK0qlo6lzXGN4s9psR91bRPUpdqWJDURCaiApgOCm4a+z7cx9VCRqd1nNPaE0vZavEkkldIlQYrX3kLQdG6d54q9e6wJ5AlYurJDs3B5PyJ1UuS6h8JtK6cphsUJrk66ltXQ8ULbqYykaVAjcpcM9k00FS2UQ5Izaa2o0PMJU9RdSmytVJInaUMx3O+RUhR3kWSp6kE5T6w+o5ppS6SEkkkwEs0ymtLM873SO8AdFfVk+RhPHcO8qn3BTzPiq8deOjd3KspprgHmELanEDlc1u+x/wDqr8Fqrxt7guW3t0SdMv8Ai9XWbSR85HPI+EW+69AwGpzU8Dvahid4sC8e/FeuzVkbOEcTfEk3+y9L2Gqs9BTH3Mv/ABcR9k/klBrI5VIZOq9jkUyWBPJGUtiyirCpIqLhef1e2BjfrGejvYuvrbnZaqgrw9oIO8I457C4aQ9paW2WZu9pAd2t/wBIdHPcBWlfHnjc3fdpCzeGS6WO8aHvCTLqmncaCNyM1RYHKQ1OUQJ4KYE5qMBfsOg7gkmUxuxvwhdXQiBikmWJ55i3iVjsbqMsd+RB+q1eP/wD2OYfqsNtC+8Th7pXPy1bjifE/wACjXVVglTngifzYPpp9lZBynFKK1yOx6itKK0owqfBKiukPBVFZJIG+jIB4ki6qJMQq27nh3YWo/Wg+dta2u4Epj6jUEGxGoKyLNoZCSHRuBaLuLQSAN1+xS6XGmu4rfY/DdUVaHjk4bx9+5BkxYZXGMF5AOU7mk/9LPQ13EGx5g6qVHWjLa1lT+Qnw66sdLE54JzNvcHgR2KDW4rZmnWdbcFEnxF8b5MrMzJBqR/KdxuOSHQQOzTZgR+6PcAeV2kHwKlctnk0qcVj9A2Q+vL01z2A2AUDC+qAOFldYxH+5Uh5moH/AJFVRR6fJSvVVnjyPbqqz10ruTg0fIAL0z8LazNRBvsSOHiAV5dthRujqpA7i8uB5gm4W7/CQvEctwQ0ublPAnW6vl/SJz+1eoROUhzbtPcocLlPaOqe5LGrD7Q0osVJ2Qxa7A0nVhyHvCJjzdCs9sm+0rx7RJ+YNlLyqex6nFJdqzVsk8jO3MO4q/oPVVZXwdd7+Rjb4gqmXieKVTy6gdl/qpbnkWtxcB4qLRMu17uTWDxepsDLuYPev4ApoFOf6p7j5IkTbADsHkhn1T8J8lJeNT3DyCaFW9H/AA29ySVH6je5JXniVMxGHPFI3mw+V15vir7xnuXps7rNcfdPkvO9oo2NYeZChzRXiVexst6a3syyttyGbRaFpWT2Jl0qW+zK0juLdfqtS0qM8Vy9FaUZpUcFGaUxUjLdqiS04U6IaIbmprA2Wy9MBUP03xEf5BWeIbH0kpJ6Po3n+aI5D4bvoo2Ai1Qe2N3mFpFXDGXHtPO2V5vtDgNRRhskbzNATZ5cLOiPC9t7e1Ow+pc4AuI+S9EfGCCCAQRYgi4I5ELG1mwkrZC6mlY2Jxv0Ugd6PsaRw7FPLjsu8T4576qsmpc80TjM+OMHLIxjQ4vB3EX3G60tRRfvE9gbfsOUHv0Gv9q5hOyrmPEkz2vLdWtaCG34ON1orJsMOuy5Z/4YTFaQmgodD/EaN3B5JVDEzRepVjB0TxYWDHW7NCvMoRop8mOqpx5bjI7X7Gmqmge2wAJEx45N4tz5fNafBsObDG1jQAGiwAU0NRGNU9nS4CrFnqlVsKsGu6h7k8JWWx52hVBspTl0r3DdGAXf3Py/dWG1NblaVK/C/DnPhqHua4GaWMNJFh0bHFzj42SSbqm9RsqFtm68lFqBeKodynhaP+Jv5q4qg1jbDkqt7P3Nzvbqr/IaKtiMFw5noJj70Y+t1Lw0XePhef8AFNoI7UbzzePoQpGDN1eeTD9U0ngW+o7eHbYeJspU467u9Apm3ewc3D/tHqD13/EUZ4C1pPUb8IXU6IWaB2BJXiTlQ27HD3T5LzDaNpd3WXqawmPYfZz28ibdrTqCoc06V4r2yWxgHSVAG7S/eDZaoLNbPRZKiUW3g3PM7x9NFplzxbL10IzEABGjKaFTqfcuOC7TbknqhRsG/wD0D8t4+oWjWbwo+nb3OH0WkVePxPP0kkly6oR1cuuLizBVp9FJ8DvIrzSEaL0quPopPy3eRXm0O5c3N7F+LyibkRhXHsu081GpKgOJtw0Kios41Le/0bu5QGvXK6uDYna8E2wZSoiZNVsZKR0bbuc2/r23NW9wnGYP4bHx3aLZGubcfILxbaTFBmIa6zzfrA+q3iUHBNo8Pw67mh1ZUyMDnyNuGxE69EHO9bhcjijhKOev17fi2IgAkkAAX1IAVPTbZU9RloYWyudC0SSSuZkjLi4jK2+rt+/dovI8Y2/q6xvRsYIYyQX2JJfY3yknh5qw2Wx50ElRPO98sssORlvVDs9wAOACN3PQk3495ge00LC0hwIBuNxOYg+X0UjBGdR7ueg+Q1VHsm4nBaQneYwT2kyOJK02HxZYQOJaXH56quM3f9I3/qvwxt5W9mY+Cc/WQ9r/ALouCs6zncgB873Tadt5u5xPgtPIy4AXF1JWTJQMUwlsw35HAWDgL6ciOIU9cuhZtpdMY7ZP9mbNMZTI6To22yhrWtDyb9+qjkLWY428EnYAfAhZQLmzxkvS+Ntm6YCjMUWV2VwHPcpMSSHT6Ypz0OmT5FQh+Gn08fef0laRZmhPp4viP6StLdV4/E83Uim3SVCldcuuEpt0GDrj6KT8t/6SvOYl6FXn0Uv5b/0leeRblz8vsW4/EoHQ9yosCN5qo++zyKuieqe5Uuz/AK9Qf6g8lCqzxcyPssHtXtpCM8LHhz2khwG5pG8X4rbVD7Anlr4L58rpM0krvale7xJKphh9elyy+V/Lj0MrQBQsdKGlpkdI8tPvOHHu7FX0uEgau6x5cApkUQAAAACOAjctdQ3zvukyMDcisCYFIpoHPc1jfWe4Nbfdcmw81M8fQmwMQOF0TXAEdA02PxErRnce5QMEw8U9NBBv6KJrCeZA1+t1OBXbJ04r6jYZAWs1FiXEnu3BDw6PryO5Ej5kqddNiiDb24kkrabYq4kEkxXLpErhTbrMj4mLwyD3CsixbGpF2PHuO8isbHwXPyerYIG0Ti2LONC0g+BVjTuuAeYB8RdV+0jb07+4qXh7rxxnmxvkpfqn4sqY6okiFTb0SROQqU+ljPvfYrR5lmIjaRnxtWjzKmBMhMy5mQ8yWZOUS6aSmFy4XLCDiDvRS/lv/SVgIlu693opfy3+SwkShy+q8fgrz1T3FU2zu+oP9a3+IVvKeoe4qo2b3Tn+u79LVFSeLGr9UjmCPEWXgOIQBkkjAbhkj2gneQ3S698rDoe4rwbEtZZO17z4kq3F6TOdLqMIrRwGpPAanwQ4xoFe7G1ETK+kfK9scccwe+R9srQATqpq/gdfs1UwQRTzxmJszi2Nj9JHANvmLN4Cfs2zNV0zec8f6lcfiPtZDWzx9Bn6GBr2h79DK5xBL7ctEvw52fmnrIZWsPQwyNfJIRZmn8oPE9i1neoEvW697uu3QwU4FdjjPCcEwFOCLHpLgK4iBFMJXSmOKFFx+oI5ghYwbz3nzWxJWRlFnuHvO81DkVwQ8abeB/wlLBH3ghP9NqfiIvE7uKjbOu/d4uxtvAlS/VfxdwHVFlQYTqiylPCBB3Wb8bfMK/L1nnHUfE3zCuekTY0uSRnSzqPnXC9PsqRnXDIoxkTTKhttOYhJ6KT8t/ksXGtTWuu1w5gjxCyMU2pafWboQo53tXCJE3qO7iqnZr1Jfz3/AKWq0qHdR3cVWbLG8cn50n2Uz/idWt6jvhd5LwdhvIDzP2Xv1awmOSwucjrAcTYrwZ1FLG9okjfGd9ntLdLW4/NVw/Qq0iR4onOIa0FznGwa0EknkArDZrZaoq3ARtys/mlfcMA425nuXsWy+yFLRgFjc8xHWneAX9zfZHclk2Ny0yuyX4UudaWuuxu8UzT1z+Y7gOwL1KkpmRsbHGxsbGizWNADR8kNhR2q+MkQyytHCcENqeE5DwU8JgTgjAPC4kEkWNJTHFdJTHFAQ3OWXrR6WT4ytJIVnMQ/iu+RUeRTFGqx6N3cVA2aPoB2PkHg5WM3qu7iqvZo+jeOU0n1N1H9Vni+iOqPKo8SNKVSEAlOnzCs+kVVOdCpjJFo1Sc6WZBD04FEp5chuculNIWECYqgxLBWvOYEsf7TfvzWidGhOhS2bNLpiq2hrMpY17CCLZrWd4JuzsPQNMLj1sxfc/zX3rXyU6r6vB2v3jXgRoR3FT+dH+ijKZiOFwzNaJo2ShpDhnF7EcVFFDVR+raVvb1Xf9FdkiqZLNc3o28bG5PzWZaYSwX6gAaBlAAAHyCvIQqrDKTIAFcxFVxTyHYpDAgNRWlViYzURqE0orUwU4JwXAngIwroXE4BJMABQ3FEcgvKQ0CkKzuOOykPAJA0dblzV9KVXzxXUsu1Mao21bXMJBBFlW7Myg/tAB9WbzbdWNfs9G+9szCeLDluq3C8JbSOfa+WUgknXrDS5Uf3tXrTQxlHkKixSAo8sgATwoM+4osLr27lVzYm0vEbTdx324DtVzTQaBCdtehGBFDU5kaIGKmibDyrmRHDF3Itpto5YmmNSsi50aOm2hmFc/Z1O6Jd6FDTbQBSogphyU0RLvRI/IbRW04RWxo/RrojR02w2tRmhdDE4NR0DrQihNaEQBMU4J4CaAnhMDoSXUkQRygvapDkxyU0RHsQHQqa4IbgksMr306hz4cHAgi4KuSFwtCW4j9MlJg88f8ACOZvsP4dxUeWgrJeq60TeOU3cfmtplC4WhJ/HDfbN4bgLY9w14k7z81eQxKQ1oRWtCaYyBcthNjTujRgE6yfRQMiXRo9kgEdADkXciNZKy2mCyLuRFsugI6YEMXciKuhbTbDyLuRESWAwMTg1PAXQixoanBq6E4IgQCcAkF1ECSSSWZ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4172106" flipV="1">
            <a:off x="1458382" y="3777950"/>
            <a:ext cx="2342543" cy="237764"/>
          </a:xfrm>
          <a:prstGeom prst="left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7139" y="2817927"/>
            <a:ext cx="2546861" cy="10137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прорывных исследований в области информационных технологий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3" y="3387650"/>
            <a:ext cx="497490" cy="4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51" y="2801608"/>
            <a:ext cx="375344" cy="5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4" y="1124744"/>
            <a:ext cx="559421" cy="6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2" y="1873988"/>
            <a:ext cx="560242" cy="45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Двойная стрелка влево/вправо 29"/>
          <p:cNvSpPr/>
          <p:nvPr/>
        </p:nvSpPr>
        <p:spPr>
          <a:xfrm rot="2280655" flipV="1">
            <a:off x="2904773" y="2970393"/>
            <a:ext cx="1191101" cy="237764"/>
          </a:xfrm>
          <a:prstGeom prst="left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1843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968375" y="188640"/>
            <a:ext cx="8175625" cy="508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Выводы  </a:t>
            </a:r>
          </a:p>
        </p:txBody>
      </p:sp>
      <p:pic>
        <p:nvPicPr>
          <p:cNvPr id="1026" name="Picture 2" descr="http://www.chelsi.ru/uploads/posts/2011-07/1311922498_bizne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" b="7807"/>
          <a:stretch/>
        </p:blipFill>
        <p:spPr bwMode="auto">
          <a:xfrm>
            <a:off x="827584" y="1225550"/>
            <a:ext cx="8071703" cy="55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0825" cy="558924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Clr>
                <a:srgbClr val="FF0000"/>
              </a:buClr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Информатизация  ЛПУ как комплексная и системная задача затрагивает не только технологическую, но и организационно – медицинскую сторону деятельности учреждения</a:t>
            </a:r>
          </a:p>
          <a:p>
            <a:pPr marL="514350" indent="-514350" algn="l" eaLnBrk="1" fontAlgn="auto" hangingPunct="1">
              <a:spcAft>
                <a:spcPts val="0"/>
              </a:spcAft>
              <a:buClr>
                <a:srgbClr val="FF0000"/>
              </a:buClr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решения этой задачи необходима прежде всего мобилизация организационно-управленческих усилий всех служб учреждения</a:t>
            </a:r>
          </a:p>
          <a:p>
            <a:pPr marL="514350" indent="-514350" algn="l" eaLnBrk="1" fontAlgn="auto" hangingPunct="1">
              <a:spcAft>
                <a:spcPts val="0"/>
              </a:spcAft>
              <a:buClr>
                <a:srgbClr val="FF0000"/>
              </a:buClr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МИАЦ предоставляет комплекс ресурсов для решения поставленных задач  </a:t>
            </a:r>
          </a:p>
          <a:p>
            <a:pPr marL="742950" indent="-742950" algn="l" eaLnBrk="1" fontAlgn="auto" hangingPunct="1">
              <a:spcAft>
                <a:spcPts val="0"/>
              </a:spcAft>
              <a:buClr>
                <a:srgbClr val="FF0000"/>
              </a:buClr>
              <a:buFont typeface="Arial" charset="0"/>
              <a:buAutoNum type="arabicPeriod"/>
              <a:defRPr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Clr>
                <a:srgbClr val="FF0000"/>
              </a:buClr>
              <a:buFontTx/>
              <a:buChar char="-"/>
              <a:defRPr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Tx/>
              <a:buChar char="-"/>
              <a:defRPr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Tx/>
              <a:buChar char="-"/>
              <a:defRPr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8"/>
          <a:stretch>
            <a:fillRect/>
          </a:stretch>
        </p:blipFill>
        <p:spPr bwMode="auto">
          <a:xfrm>
            <a:off x="5940152" y="5157192"/>
            <a:ext cx="3089896" cy="93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550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2636912"/>
            <a:ext cx="597693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793583" y="5949280"/>
            <a:ext cx="2264296" cy="50405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(846) 9561795</a:t>
            </a: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www.medlan.samara.ru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:\Зотова\Презентации\картинки для презентаций\untitled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105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5" y="116632"/>
            <a:ext cx="7636074" cy="5953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Проблематика ЛПУ при информатизации: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23925"/>
            <a:ext cx="9108504" cy="5217443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воли руководителя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единомышленников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Недостаток знаний у пользователей и 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специалистов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Недостаток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информации и методической помощи для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ЛПУ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Недостаток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ресурсов: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человеческих и материальных</a:t>
            </a:r>
            <a:endParaRPr lang="en-US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7" name="Picture 9" descr="МИАЦ - Гл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7107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68" y="4317654"/>
            <a:ext cx="3383657" cy="254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8375" y="836613"/>
            <a:ext cx="8172450" cy="215900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13316" name="Picture 9" descr="МИАЦ - Глав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88975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5"/>
          <p:cNvSpPr>
            <a:spLocks noGrp="1"/>
          </p:cNvSpPr>
          <p:nvPr>
            <p:ph type="ctrTitle"/>
          </p:nvPr>
        </p:nvSpPr>
        <p:spPr>
          <a:xfrm>
            <a:off x="968375" y="114300"/>
            <a:ext cx="8175625" cy="65087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ЛПУ при информатизации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826" y="1412875"/>
            <a:ext cx="8883650" cy="5184477"/>
          </a:xfrm>
        </p:spPr>
        <p:txBody>
          <a:bodyPr rtlCol="0">
            <a:noAutofit/>
          </a:bodyPr>
          <a:lstStyle/>
          <a:p>
            <a:pPr marL="742950" indent="-742950" algn="l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команды из  руководителей и </a:t>
            </a: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специалистов</a:t>
            </a:r>
          </a:p>
          <a:p>
            <a:pPr marL="742950" indent="-742950" algn="l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адекватной 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службы</a:t>
            </a:r>
          </a:p>
          <a:p>
            <a:pPr marL="742950" indent="-742950" algn="l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Синхронизация процессов управления и  информатизации </a:t>
            </a:r>
          </a:p>
          <a:p>
            <a:pPr marL="742950" indent="-742950" algn="l" eaLnBrk="1" fontAlgn="auto" hangingPunct="1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 обучения информационной грамотности  </a:t>
            </a:r>
          </a:p>
          <a:p>
            <a:pPr marL="742950" indent="-742950" algn="l" eaLnBrk="1" fontAlgn="auto" hangingPunct="1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Поддержание и развитие 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локальных ИС с интеграцией</a:t>
            </a: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ЕГИСЗ 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Tx/>
              <a:buChar char="-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375" cy="561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Командная работа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08895"/>
            <a:ext cx="961256" cy="4320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6293"/>
            <a:ext cx="4110210" cy="359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236296" y="5517232"/>
            <a:ext cx="129614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МИАЦ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36296" y="2224838"/>
            <a:ext cx="1944216" cy="1004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Правительство СО в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МЗ СО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80727" y="3013720"/>
            <a:ext cx="158417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419872" y="5983632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«Партнеры»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950" y="5229200"/>
            <a:ext cx="9612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7950" y="4509120"/>
            <a:ext cx="9612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7950" y="3068960"/>
            <a:ext cx="9612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7950" y="2348880"/>
            <a:ext cx="96125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23" y="3284984"/>
            <a:ext cx="1799977" cy="158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90902"/>
            <a:ext cx="955066" cy="77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7631852" y="4068553"/>
            <a:ext cx="151214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СамГМУ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36" y="3831931"/>
            <a:ext cx="630499" cy="9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33015"/>
            <a:ext cx="820936" cy="89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192636" y="1412776"/>
            <a:ext cx="2062616" cy="89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Федеральные органы власти и учреждения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3878"/>
            <a:ext cx="790941" cy="7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4375" cy="561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МИАЦ – «ресурсная лаборатория»</a:t>
            </a:r>
          </a:p>
        </p:txBody>
      </p:sp>
      <p:pic>
        <p:nvPicPr>
          <p:cNvPr id="3074" name="Picture 2" descr="O:\Зотова\Презентации\картинки для презентаций\3D человечки\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9" r="7968" b="5481"/>
          <a:stretch/>
        </p:blipFill>
        <p:spPr bwMode="auto">
          <a:xfrm>
            <a:off x="4788024" y="1124744"/>
            <a:ext cx="24665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340768"/>
            <a:ext cx="8817297" cy="47525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Информационный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Образовательный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Консультативный  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Экспертно-аналитический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Организационно-методический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Программно-технический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Диспетчерско-логистический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Зотова\Презентации\картинки для презентаций\3D человечки\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4" y="4778853"/>
            <a:ext cx="1543710" cy="20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6156176" y="3717032"/>
            <a:ext cx="891207" cy="767893"/>
          </a:xfrm>
          <a:prstGeom prst="hexagon">
            <a:avLst>
              <a:gd name="adj" fmla="val 28900"/>
              <a:gd name="vf" fmla="val 11547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Шестиугольник 6"/>
          <p:cNvSpPr/>
          <p:nvPr/>
        </p:nvSpPr>
        <p:spPr>
          <a:xfrm>
            <a:off x="5436096" y="4221088"/>
            <a:ext cx="891207" cy="767893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896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39948803"/>
              </p:ext>
            </p:extLst>
          </p:nvPr>
        </p:nvGraphicFramePr>
        <p:xfrm>
          <a:off x="1" y="1052736"/>
          <a:ext cx="914082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1" y="116731"/>
            <a:ext cx="9144570" cy="7199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продукты «ресурсной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лаборатории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МИАЦ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935831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274" y="44624"/>
            <a:ext cx="8127433" cy="719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«ресурсной лаборатории» МИАЦ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274" y="836615"/>
            <a:ext cx="8127433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6" name="Picture 9" descr="МИАЦ - 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239036" y="646115"/>
            <a:ext cx="573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3522026" y="2492896"/>
            <a:ext cx="5442462" cy="1339886"/>
          </a:xfrm>
          <a:prstGeom prst="homePlate">
            <a:avLst>
              <a:gd name="adj" fmla="val 40522"/>
            </a:avLst>
          </a:prstGeom>
          <a:noFill/>
          <a:ln>
            <a:solidFill>
              <a:srgbClr val="00B4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Обслуживание компьютерной техники и оргтехники; техническое сопровождение информационных систем и ресурсов, функционирующих на серверном оборудовании МИАЦ и учреждений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здравоохранения (аутсорсинг)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522026" y="3991650"/>
            <a:ext cx="5442462" cy="1021526"/>
          </a:xfrm>
          <a:prstGeom prst="homePlate">
            <a:avLst>
              <a:gd name="adj" fmla="val 50433"/>
            </a:avLst>
          </a:prstGeom>
          <a:noFill/>
          <a:ln>
            <a:solidFill>
              <a:srgbClr val="00B4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Мониторинг эксплуатации компьютерной техники, локально-вычислительных сетей  и программных средств в учреждениях здравоохранения Самарской области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22026" y="6021288"/>
            <a:ext cx="5442462" cy="731276"/>
          </a:xfrm>
          <a:prstGeom prst="homePlate">
            <a:avLst>
              <a:gd name="adj" fmla="val 72112"/>
            </a:avLst>
          </a:prstGeom>
          <a:noFill/>
          <a:ln>
            <a:solidFill>
              <a:srgbClr val="00B4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Организация почтовых рассылок министерства здравоохранения Самарской области (электронная почта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522026" y="1124744"/>
            <a:ext cx="5442462" cy="1226438"/>
          </a:xfrm>
          <a:prstGeom prst="homePlate">
            <a:avLst>
              <a:gd name="adj" fmla="val 42209"/>
            </a:avLst>
          </a:prstGeom>
          <a:noFill/>
          <a:ln>
            <a:solidFill>
              <a:srgbClr val="00B4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Оказание методической помощи учреждениям здравоохранения Самарской области по вопросам использования компьютерной техники, локально-вычислительных сетей  и общесистемного программного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обеспечения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22026" y="5157192"/>
            <a:ext cx="5426229" cy="720080"/>
          </a:xfrm>
          <a:prstGeom prst="homePlate">
            <a:avLst>
              <a:gd name="adj" fmla="val 63889"/>
            </a:avLst>
          </a:prstGeom>
          <a:noFill/>
          <a:ln>
            <a:solidFill>
              <a:srgbClr val="00B45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Разработка и сопровождение сайтов учреждений здравоохранения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35203" y="2412754"/>
            <a:ext cx="2968645" cy="2384398"/>
            <a:chOff x="5364077" y="936106"/>
            <a:chExt cx="2334545" cy="19687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Шестиугольник 15"/>
            <p:cNvSpPr/>
            <p:nvPr/>
          </p:nvSpPr>
          <p:spPr>
            <a:xfrm>
              <a:off x="5364077" y="936106"/>
              <a:ext cx="2334545" cy="1968747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250053"/>
                <a:satOff val="-3376"/>
                <a:lumOff val="-549"/>
                <a:alphaOff val="0"/>
              </a:schemeClr>
            </a:fillRef>
            <a:effectRef idx="2">
              <a:schemeClr val="accent3">
                <a:hueOff val="2250053"/>
                <a:satOff val="-3376"/>
                <a:lumOff val="-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Шестиугольник 4"/>
            <p:cNvSpPr/>
            <p:nvPr/>
          </p:nvSpPr>
          <p:spPr>
            <a:xfrm>
              <a:off x="5746113" y="1258281"/>
              <a:ext cx="1570473" cy="13243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Служба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Развития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Региона </a:t>
              </a:r>
              <a:endParaRPr lang="ru-RU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ятиугольник 14"/>
          <p:cNvSpPr/>
          <p:nvPr/>
        </p:nvSpPr>
        <p:spPr>
          <a:xfrm>
            <a:off x="4499992" y="2740484"/>
            <a:ext cx="4381266" cy="1408596"/>
          </a:xfrm>
          <a:prstGeom prst="homePlate">
            <a:avLst/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ониторинг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проводимых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томографических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исследований, эффективности использования томографического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оборудования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(в разработке)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499992" y="4402869"/>
            <a:ext cx="4381266" cy="1546411"/>
          </a:xfrm>
          <a:prstGeom prst="homePlate">
            <a:avLst>
              <a:gd name="adj" fmla="val 44251"/>
            </a:avLst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Центр компетенции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описанию снимков, получаемых с томографического оборудования, и получению телемедицинских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консультаций (в разработке)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499992" y="1636691"/>
            <a:ext cx="4381266" cy="856205"/>
          </a:xfrm>
          <a:prstGeom prst="homePlate">
            <a:avLst>
              <a:gd name="adj" fmla="val 81149"/>
            </a:avLst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Удаленная запись на медицинскую услугу через АС «Диспетчерский пункт»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3419872" y="2580686"/>
            <a:ext cx="792088" cy="199380"/>
          </a:xfrm>
          <a:prstGeom prst="rightArrow">
            <a:avLst/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3419872" y="3140106"/>
            <a:ext cx="792088" cy="199380"/>
          </a:xfrm>
          <a:prstGeom prst="rightArrow">
            <a:avLst/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419872" y="3732814"/>
            <a:ext cx="792088" cy="199380"/>
          </a:xfrm>
          <a:prstGeom prst="rightArrow">
            <a:avLst/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419872" y="4308878"/>
            <a:ext cx="792088" cy="199380"/>
          </a:xfrm>
          <a:prstGeom prst="rightArrow">
            <a:avLst/>
          </a:prstGeom>
          <a:noFill/>
          <a:ln>
            <a:solidFill>
              <a:srgbClr val="352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68374" y="44624"/>
            <a:ext cx="8175626" cy="71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«ресурсной лаборатории» МИАЦ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44665" y="2348880"/>
            <a:ext cx="2859183" cy="2375088"/>
            <a:chOff x="5407467" y="3048249"/>
            <a:chExt cx="2282920" cy="19083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Шестиугольник 21"/>
            <p:cNvSpPr/>
            <p:nvPr/>
          </p:nvSpPr>
          <p:spPr>
            <a:xfrm>
              <a:off x="5407467" y="3048249"/>
              <a:ext cx="2282920" cy="1908327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9000211"/>
                <a:satOff val="-13504"/>
                <a:lumOff val="-2196"/>
                <a:alphaOff val="0"/>
              </a:schemeClr>
            </a:fillRef>
            <a:effectRef idx="2">
              <a:schemeClr val="accent3">
                <a:hueOff val="9000211"/>
                <a:satOff val="-13504"/>
                <a:lumOff val="-2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4"/>
            <p:cNvSpPr/>
            <p:nvPr/>
          </p:nvSpPr>
          <p:spPr>
            <a:xfrm>
              <a:off x="5563075" y="3395389"/>
              <a:ext cx="1897332" cy="12864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Диспетчерский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центр</a:t>
              </a:r>
              <a:endParaRPr lang="ru-RU" sz="2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99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75" y="44624"/>
            <a:ext cx="8172450" cy="719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Продукты 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ресурсной лаборатории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МИАЦ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375" y="836613"/>
            <a:ext cx="8172450" cy="198437"/>
          </a:xfrm>
          <a:prstGeom prst="rect">
            <a:avLst/>
          </a:prstGeom>
          <a:solidFill>
            <a:srgbClr val="306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</a:t>
            </a:r>
          </a:p>
        </p:txBody>
      </p:sp>
      <p:pic>
        <p:nvPicPr>
          <p:cNvPr id="5" name="Picture 9" descr="МИАЦ - 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5" b="23116"/>
          <a:stretch>
            <a:fillRect/>
          </a:stretch>
        </p:blipFill>
        <p:spPr bwMode="auto">
          <a:xfrm>
            <a:off x="107950" y="64611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067944" y="1196752"/>
            <a:ext cx="792088" cy="199380"/>
          </a:xfrm>
          <a:prstGeom prst="right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1811536"/>
            <a:ext cx="792088" cy="199380"/>
          </a:xfrm>
          <a:prstGeom prst="right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67944" y="2404244"/>
            <a:ext cx="792088" cy="199380"/>
          </a:xfrm>
          <a:prstGeom prst="right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67944" y="3052316"/>
            <a:ext cx="792088" cy="199380"/>
          </a:xfrm>
          <a:prstGeom prst="rightArrow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5796136" y="1646547"/>
            <a:ext cx="2880320" cy="562646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Start-up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796136" y="2344577"/>
            <a:ext cx="2880320" cy="562646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501008"/>
            <a:ext cx="9144000" cy="25853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Start-up (в разработке)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лощадка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поиска способов реализации перспективных социально-значимых проектов в электронном здравоохранении региона. Особенно нужен там, где при дефиците финансовых ресурсов, необходима реализация инновационных идей и технологий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 эффективной стратегии коммерческого использования идей, проектов и т.п.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 эффективности проектов.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Проекты:	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Удаленный мониторинг больных сахарным диабетом (сердечно-сосудистыми 	заболеваниями, беременных, и т.п.)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т.д.</a:t>
            </a: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Информационная система «Телемедицинские консультации»;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Интеллектуальная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видеонаблюдения 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ЛПУ….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6023610"/>
            <a:ext cx="91408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Конкурсы.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адача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чтобы все медицинские работники овладели информационными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которые в значительной степени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улучшают качество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доступность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медицинских услуг (ежегодно -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декада декабря).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67544" y="1124744"/>
            <a:ext cx="2796519" cy="2312294"/>
            <a:chOff x="3563892" y="4080043"/>
            <a:chExt cx="2220455" cy="17722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Шестиугольник 18"/>
            <p:cNvSpPr/>
            <p:nvPr/>
          </p:nvSpPr>
          <p:spPr>
            <a:xfrm>
              <a:off x="3563892" y="4080043"/>
              <a:ext cx="2220455" cy="1772281"/>
            </a:xfrm>
            <a:prstGeom prst="hexagon">
              <a:avLst>
                <a:gd name="adj" fmla="val 28570"/>
                <a:gd name="vf" fmla="val 11547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6750158"/>
                <a:satOff val="-10128"/>
                <a:lumOff val="-1647"/>
                <a:alphaOff val="0"/>
              </a:schemeClr>
            </a:fillRef>
            <a:effectRef idx="2">
              <a:schemeClr val="accent3">
                <a:hueOff val="6750158"/>
                <a:satOff val="-10128"/>
                <a:lumOff val="-16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4"/>
            <p:cNvSpPr/>
            <p:nvPr/>
          </p:nvSpPr>
          <p:spPr>
            <a:xfrm>
              <a:off x="3744732" y="4413641"/>
              <a:ext cx="1928929" cy="12074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Многоцелевые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проекты</a:t>
              </a:r>
              <a:endParaRPr lang="ru-RU" sz="24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563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1296</Words>
  <Application>Microsoft Office PowerPoint</Application>
  <PresentationFormat>Экран (4:3)</PresentationFormat>
  <Paragraphs>253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Проблематика ЛПУ при информатизации:</vt:lpstr>
      <vt:lpstr>Задачи ЛПУ при информатизации </vt:lpstr>
      <vt:lpstr>Командная работа </vt:lpstr>
      <vt:lpstr> МИАЦ – «ресурсная лаборатория»</vt:lpstr>
      <vt:lpstr>Структура и продукты «ресурсной лаборатории» МИАЦ</vt:lpstr>
      <vt:lpstr>Продукты «ресурсной лаборатории» МИАЦ</vt:lpstr>
      <vt:lpstr>Презентация PowerPoint</vt:lpstr>
      <vt:lpstr>Продукты «ресурсной лаборатории» МИАЦ</vt:lpstr>
      <vt:lpstr>Продукты «ресурсной лаборатории» МИАЦ</vt:lpstr>
      <vt:lpstr>Продукты «ресурсной лаборатории» МИАЦ</vt:lpstr>
      <vt:lpstr>Презентация PowerPoint</vt:lpstr>
      <vt:lpstr>Многоцелевые проекты МИАЦ </vt:lpstr>
      <vt:lpstr> Площадка Start-up  </vt:lpstr>
      <vt:lpstr>Выводы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Ресурсная лаборатория МИАЦ</dc:title>
  <dc:creator>Сорокин Сергей Генадьевич</dc:creator>
  <cp:lastModifiedBy>Стрельникова Т.А.</cp:lastModifiedBy>
  <cp:revision>154</cp:revision>
  <cp:lastPrinted>2013-12-03T09:12:33Z</cp:lastPrinted>
  <dcterms:created xsi:type="dcterms:W3CDTF">2013-11-21T04:43:24Z</dcterms:created>
  <dcterms:modified xsi:type="dcterms:W3CDTF">2013-12-20T09:01:54Z</dcterms:modified>
</cp:coreProperties>
</file>